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slides/slide36.xml" Type="http://schemas.openxmlformats.org/officeDocument/2006/relationships/slide"/><Relationship Id="rId56" Target="slides/slide37.xml" Type="http://schemas.openxmlformats.org/officeDocument/2006/relationships/slide"/><Relationship Id="rId57" Target="slides/slide38.xml" Type="http://schemas.openxmlformats.org/officeDocument/2006/relationships/slide"/><Relationship Id="rId58" Target="slides/slide39.xml" Type="http://schemas.openxmlformats.org/officeDocument/2006/relationships/slide"/><Relationship Id="rId59" Target="slides/slide40.xml" Type="http://schemas.openxmlformats.org/officeDocument/2006/relationships/slide"/><Relationship Id="rId6" Target="fonts/font6.fntdata" Type="http://schemas.openxmlformats.org/officeDocument/2006/relationships/font"/><Relationship Id="rId60" Target="slides/slide41.xml" Type="http://schemas.openxmlformats.org/officeDocument/2006/relationships/slide"/><Relationship Id="rId61" Target="slides/slide42.xml" Type="http://schemas.openxmlformats.org/officeDocument/2006/relationships/slide"/><Relationship Id="rId62" Target="slides/slide43.xml" Type="http://schemas.openxmlformats.org/officeDocument/2006/relationships/slide"/><Relationship Id="rId63" Target="slides/slide4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6.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7.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jpeg" Type="http://schemas.openxmlformats.org/officeDocument/2006/relationships/image"/><Relationship Id="rId9"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8.jpeg" Type="http://schemas.openxmlformats.org/officeDocument/2006/relationships/image"/><Relationship Id="rId9"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78.png" Type="http://schemas.openxmlformats.org/officeDocument/2006/relationships/image"/><Relationship Id="rId5" Target="../media/image7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8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0.png" Type="http://schemas.openxmlformats.org/officeDocument/2006/relationships/image"/><Relationship Id="rId9"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22660" y="6850698"/>
            <a:ext cx="4765199" cy="3162360"/>
          </a:xfrm>
          <a:custGeom>
            <a:avLst/>
            <a:gdLst/>
            <a:ahLst/>
            <a:cxnLst/>
            <a:rect r="r" b="b" t="t" l="l"/>
            <a:pathLst>
              <a:path h="3162360" w="4765199">
                <a:moveTo>
                  <a:pt x="0" y="0"/>
                </a:moveTo>
                <a:lnTo>
                  <a:pt x="4765199" y="0"/>
                </a:lnTo>
                <a:lnTo>
                  <a:pt x="4765199" y="3162360"/>
                </a:lnTo>
                <a:lnTo>
                  <a:pt x="0" y="316236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0751" y="7432890"/>
            <a:ext cx="3851908" cy="522768"/>
            <a:chOff x="0" y="0"/>
            <a:chExt cx="1014494" cy="137684"/>
          </a:xfrm>
        </p:grpSpPr>
        <p:sp>
          <p:nvSpPr>
            <p:cNvPr name="Freeform 4" id="4"/>
            <p:cNvSpPr/>
            <p:nvPr/>
          </p:nvSpPr>
          <p:spPr>
            <a:xfrm flipH="false" flipV="false" rot="0">
              <a:off x="0" y="0"/>
              <a:ext cx="1014494" cy="137684"/>
            </a:xfrm>
            <a:custGeom>
              <a:avLst/>
              <a:gdLst/>
              <a:ahLst/>
              <a:cxnLst/>
              <a:rect r="r" b="b" t="t" l="l"/>
              <a:pathLst>
                <a:path h="137684" w="1014494">
                  <a:moveTo>
                    <a:pt x="68842" y="0"/>
                  </a:moveTo>
                  <a:lnTo>
                    <a:pt x="945653" y="0"/>
                  </a:lnTo>
                  <a:cubicBezTo>
                    <a:pt x="963911" y="0"/>
                    <a:pt x="981421" y="7253"/>
                    <a:pt x="994331" y="20163"/>
                  </a:cubicBezTo>
                  <a:cubicBezTo>
                    <a:pt x="1007241" y="33074"/>
                    <a:pt x="1014494" y="50584"/>
                    <a:pt x="1014494" y="68842"/>
                  </a:cubicBezTo>
                  <a:lnTo>
                    <a:pt x="1014494" y="68842"/>
                  </a:lnTo>
                  <a:cubicBezTo>
                    <a:pt x="1014494" y="106862"/>
                    <a:pt x="983673" y="137684"/>
                    <a:pt x="945653" y="137684"/>
                  </a:cubicBezTo>
                  <a:lnTo>
                    <a:pt x="68842" y="137684"/>
                  </a:lnTo>
                  <a:cubicBezTo>
                    <a:pt x="30822" y="137684"/>
                    <a:pt x="0" y="106862"/>
                    <a:pt x="0" y="68842"/>
                  </a:cubicBezTo>
                  <a:lnTo>
                    <a:pt x="0" y="68842"/>
                  </a:lnTo>
                  <a:cubicBezTo>
                    <a:pt x="0" y="30822"/>
                    <a:pt x="30822" y="0"/>
                    <a:pt x="68842" y="0"/>
                  </a:cubicBezTo>
                  <a:close/>
                </a:path>
              </a:pathLst>
            </a:custGeom>
            <a:solidFill>
              <a:srgbClr val="262262"/>
            </a:solidFill>
          </p:spPr>
        </p:sp>
        <p:sp>
          <p:nvSpPr>
            <p:cNvPr name="TextBox 5" id="5"/>
            <p:cNvSpPr txBox="true"/>
            <p:nvPr/>
          </p:nvSpPr>
          <p:spPr>
            <a:xfrm>
              <a:off x="0" y="-38100"/>
              <a:ext cx="1014494" cy="17578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178671" y="0"/>
            <a:ext cx="4928858" cy="2804968"/>
          </a:xfrm>
          <a:custGeom>
            <a:avLst/>
            <a:gdLst/>
            <a:ahLst/>
            <a:cxnLst/>
            <a:rect r="r" b="b" t="t" l="l"/>
            <a:pathLst>
              <a:path h="2804968" w="4928858">
                <a:moveTo>
                  <a:pt x="0" y="0"/>
                </a:moveTo>
                <a:lnTo>
                  <a:pt x="4928857" y="0"/>
                </a:lnTo>
                <a:lnTo>
                  <a:pt x="4928857" y="2804968"/>
                </a:lnTo>
                <a:lnTo>
                  <a:pt x="0" y="2804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0149268" y="-74812"/>
            <a:ext cx="8138732" cy="10361812"/>
          </a:xfrm>
          <a:custGeom>
            <a:avLst/>
            <a:gdLst/>
            <a:ahLst/>
            <a:cxnLst/>
            <a:rect r="r" b="b" t="t" l="l"/>
            <a:pathLst>
              <a:path h="10361812" w="8138732">
                <a:moveTo>
                  <a:pt x="8138732" y="0"/>
                </a:moveTo>
                <a:lnTo>
                  <a:pt x="0" y="0"/>
                </a:lnTo>
                <a:lnTo>
                  <a:pt x="0" y="10361812"/>
                </a:lnTo>
                <a:lnTo>
                  <a:pt x="8138732" y="10361812"/>
                </a:lnTo>
                <a:lnTo>
                  <a:pt x="81387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079161" y="1982588"/>
            <a:ext cx="6471614" cy="6321823"/>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8"/>
              <a:stretch>
                <a:fillRect l="-26127" t="0" r="-26127" b="0"/>
              </a:stretch>
            </a:blipFill>
          </p:spPr>
        </p:sp>
      </p:grpSp>
      <p:sp>
        <p:nvSpPr>
          <p:cNvPr name="Freeform 10" id="10"/>
          <p:cNvSpPr/>
          <p:nvPr/>
        </p:nvSpPr>
        <p:spPr>
          <a:xfrm flipH="false" flipV="false" rot="0">
            <a:off x="0" y="7292450"/>
            <a:ext cx="2994550" cy="2994550"/>
          </a:xfrm>
          <a:custGeom>
            <a:avLst/>
            <a:gdLst/>
            <a:ahLst/>
            <a:cxnLst/>
            <a:rect r="r" b="b" t="t" l="l"/>
            <a:pathLst>
              <a:path h="2994550" w="2994550">
                <a:moveTo>
                  <a:pt x="0" y="0"/>
                </a:moveTo>
                <a:lnTo>
                  <a:pt x="2994550" y="0"/>
                </a:lnTo>
                <a:lnTo>
                  <a:pt x="2994550" y="2994550"/>
                </a:lnTo>
                <a:lnTo>
                  <a:pt x="0" y="29945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400000">
            <a:off x="8255067" y="5041938"/>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0">
            <a:off x="0" y="-74812"/>
            <a:ext cx="3151144" cy="3151144"/>
          </a:xfrm>
          <a:custGeom>
            <a:avLst/>
            <a:gdLst/>
            <a:ahLst/>
            <a:cxnLst/>
            <a:rect r="r" b="b" t="t" l="l"/>
            <a:pathLst>
              <a:path h="3151144" w="3151144">
                <a:moveTo>
                  <a:pt x="0" y="3151145"/>
                </a:moveTo>
                <a:lnTo>
                  <a:pt x="3151144" y="3151145"/>
                </a:lnTo>
                <a:lnTo>
                  <a:pt x="3151144" y="0"/>
                </a:lnTo>
                <a:lnTo>
                  <a:pt x="0" y="0"/>
                </a:lnTo>
                <a:lnTo>
                  <a:pt x="0" y="3151145"/>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405746" y="1194957"/>
            <a:ext cx="9637975" cy="3479801"/>
          </a:xfrm>
          <a:prstGeom prst="rect">
            <a:avLst/>
          </a:prstGeom>
        </p:spPr>
        <p:txBody>
          <a:bodyPr anchor="t" rtlCol="false" tIns="0" lIns="0" bIns="0" rIns="0">
            <a:spAutoFit/>
          </a:bodyPr>
          <a:lstStyle/>
          <a:p>
            <a:pPr>
              <a:lnSpc>
                <a:spcPts val="13999"/>
              </a:lnSpc>
            </a:pPr>
            <a:r>
              <a:rPr lang="en-US" sz="9999">
                <a:solidFill>
                  <a:srgbClr val="262262"/>
                </a:solidFill>
                <a:latin typeface="Open Sans Extra Bold"/>
              </a:rPr>
              <a:t>Predict Energy Behavior of </a:t>
            </a:r>
          </a:p>
        </p:txBody>
      </p:sp>
      <p:sp>
        <p:nvSpPr>
          <p:cNvPr name="TextBox 14" id="14"/>
          <p:cNvSpPr txBox="true"/>
          <p:nvPr/>
        </p:nvSpPr>
        <p:spPr>
          <a:xfrm rot="0">
            <a:off x="1301117" y="4813402"/>
            <a:ext cx="7527918" cy="1708151"/>
          </a:xfrm>
          <a:prstGeom prst="rect">
            <a:avLst/>
          </a:prstGeom>
        </p:spPr>
        <p:txBody>
          <a:bodyPr anchor="t" rtlCol="false" tIns="0" lIns="0" bIns="0" rIns="0">
            <a:spAutoFit/>
          </a:bodyPr>
          <a:lstStyle/>
          <a:p>
            <a:pPr>
              <a:lnSpc>
                <a:spcPts val="13999"/>
              </a:lnSpc>
            </a:pPr>
            <a:r>
              <a:rPr lang="en-US" sz="9999">
                <a:solidFill>
                  <a:srgbClr val="1B75BC"/>
                </a:solidFill>
                <a:latin typeface="Open Sans Extra Bold"/>
              </a:rPr>
              <a:t>Prosumer </a:t>
            </a:r>
          </a:p>
        </p:txBody>
      </p:sp>
      <p:sp>
        <p:nvSpPr>
          <p:cNvPr name="TextBox 15" id="15"/>
          <p:cNvSpPr txBox="true"/>
          <p:nvPr/>
        </p:nvSpPr>
        <p:spPr>
          <a:xfrm rot="0">
            <a:off x="1802978" y="7425034"/>
            <a:ext cx="3587455" cy="4813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sagemcom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1339652" cy="1543050"/>
            <a:chOff x="0" y="0"/>
            <a:chExt cx="2986575" cy="406400"/>
          </a:xfrm>
        </p:grpSpPr>
        <p:sp>
          <p:nvSpPr>
            <p:cNvPr name="Freeform 3" id="3"/>
            <p:cNvSpPr/>
            <p:nvPr/>
          </p:nvSpPr>
          <p:spPr>
            <a:xfrm flipH="false" flipV="false" rot="0">
              <a:off x="0" y="0"/>
              <a:ext cx="2986575" cy="406400"/>
            </a:xfrm>
            <a:custGeom>
              <a:avLst/>
              <a:gdLst/>
              <a:ahLst/>
              <a:cxnLst/>
              <a:rect r="r" b="b" t="t" l="l"/>
              <a:pathLst>
                <a:path h="406400" w="2986575">
                  <a:moveTo>
                    <a:pt x="0" y="0"/>
                  </a:moveTo>
                  <a:lnTo>
                    <a:pt x="2986575" y="0"/>
                  </a:lnTo>
                  <a:lnTo>
                    <a:pt x="2986575" y="406400"/>
                  </a:lnTo>
                  <a:lnTo>
                    <a:pt x="0" y="406400"/>
                  </a:lnTo>
                  <a:close/>
                </a:path>
              </a:pathLst>
            </a:custGeom>
            <a:solidFill>
              <a:srgbClr val="00AEEF"/>
            </a:solidFill>
          </p:spPr>
        </p:sp>
        <p:sp>
          <p:nvSpPr>
            <p:cNvPr name="TextBox 4" id="4"/>
            <p:cNvSpPr txBox="true"/>
            <p:nvPr/>
          </p:nvSpPr>
          <p:spPr>
            <a:xfrm>
              <a:off x="0" y="-38100"/>
              <a:ext cx="2986575"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7153" y="1480187"/>
            <a:ext cx="4427198" cy="8155987"/>
          </a:xfrm>
          <a:custGeom>
            <a:avLst/>
            <a:gdLst/>
            <a:ahLst/>
            <a:cxnLst/>
            <a:rect r="r" b="b" t="t" l="l"/>
            <a:pathLst>
              <a:path h="8155987" w="4427198">
                <a:moveTo>
                  <a:pt x="0" y="0"/>
                </a:moveTo>
                <a:lnTo>
                  <a:pt x="4427198" y="0"/>
                </a:lnTo>
                <a:lnTo>
                  <a:pt x="4427198" y="8155987"/>
                </a:lnTo>
                <a:lnTo>
                  <a:pt x="0" y="8155987"/>
                </a:lnTo>
                <a:lnTo>
                  <a:pt x="0" y="0"/>
                </a:lnTo>
                <a:close/>
              </a:path>
            </a:pathLst>
          </a:custGeom>
          <a:blipFill>
            <a:blip r:embed="rId4"/>
            <a:stretch>
              <a:fillRect l="0" t="0" r="-3179" b="0"/>
            </a:stretch>
          </a:blipFill>
        </p:spPr>
      </p:sp>
      <p:sp>
        <p:nvSpPr>
          <p:cNvPr name="TextBox 8" id="8"/>
          <p:cNvSpPr txBox="true"/>
          <p:nvPr/>
        </p:nvSpPr>
        <p:spPr>
          <a:xfrm rot="0">
            <a:off x="223882" y="651224"/>
            <a:ext cx="1042514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Mutual information </a:t>
            </a:r>
          </a:p>
        </p:txBody>
      </p:sp>
      <p:sp>
        <p:nvSpPr>
          <p:cNvPr name="TextBox 9" id="9"/>
          <p:cNvSpPr txBox="true"/>
          <p:nvPr/>
        </p:nvSpPr>
        <p:spPr>
          <a:xfrm rot="0">
            <a:off x="1028700" y="4415863"/>
            <a:ext cx="9953538" cy="1938642"/>
          </a:xfrm>
          <a:prstGeom prst="rect">
            <a:avLst/>
          </a:prstGeom>
        </p:spPr>
        <p:txBody>
          <a:bodyPr anchor="t" rtlCol="false" tIns="0" lIns="0" bIns="0" rIns="0">
            <a:spAutoFit/>
          </a:bodyPr>
          <a:lstStyle/>
          <a:p>
            <a:pPr algn="r">
              <a:lnSpc>
                <a:spcPts val="3949"/>
              </a:lnSpc>
            </a:pPr>
            <a:r>
              <a:rPr lang="en-US" sz="2820">
                <a:solidFill>
                  <a:srgbClr val="03232C"/>
                </a:solidFill>
                <a:latin typeface="Open Sans"/>
              </a:rPr>
              <a:t>The mutual information determine the importance of features with respect to a target variable, especially in the context of feature selection or feature ranking in machine learning tasks.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718122" y="-1176815"/>
            <a:ext cx="7035802" cy="12092784"/>
          </a:xfrm>
          <a:custGeom>
            <a:avLst/>
            <a:gdLst/>
            <a:ahLst/>
            <a:cxnLst/>
            <a:rect r="r" b="b" t="t" l="l"/>
            <a:pathLst>
              <a:path h="12092784" w="7035802">
                <a:moveTo>
                  <a:pt x="7035802" y="0"/>
                </a:moveTo>
                <a:lnTo>
                  <a:pt x="0" y="0"/>
                </a:lnTo>
                <a:lnTo>
                  <a:pt x="0" y="12092784"/>
                </a:lnTo>
                <a:lnTo>
                  <a:pt x="7035802" y="12092784"/>
                </a:lnTo>
                <a:lnTo>
                  <a:pt x="70358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18122" y="-94242"/>
            <a:ext cx="7569878" cy="3916429"/>
            <a:chOff x="0" y="0"/>
            <a:chExt cx="1993713" cy="1031488"/>
          </a:xfrm>
        </p:grpSpPr>
        <p:sp>
          <p:nvSpPr>
            <p:cNvPr name="Freeform 4" id="4"/>
            <p:cNvSpPr/>
            <p:nvPr/>
          </p:nvSpPr>
          <p:spPr>
            <a:xfrm flipH="false" flipV="false" rot="0">
              <a:off x="0" y="0"/>
              <a:ext cx="1993713" cy="1031488"/>
            </a:xfrm>
            <a:custGeom>
              <a:avLst/>
              <a:gdLst/>
              <a:ahLst/>
              <a:cxnLst/>
              <a:rect r="r" b="b" t="t" l="l"/>
              <a:pathLst>
                <a:path h="1031488" w="1993713">
                  <a:moveTo>
                    <a:pt x="0" y="0"/>
                  </a:moveTo>
                  <a:lnTo>
                    <a:pt x="1993713" y="0"/>
                  </a:lnTo>
                  <a:lnTo>
                    <a:pt x="1993713" y="1031488"/>
                  </a:lnTo>
                  <a:lnTo>
                    <a:pt x="0" y="1031488"/>
                  </a:lnTo>
                  <a:close/>
                </a:path>
              </a:pathLst>
            </a:custGeom>
            <a:solidFill>
              <a:srgbClr val="00AEEF"/>
            </a:solidFill>
          </p:spPr>
        </p:sp>
        <p:sp>
          <p:nvSpPr>
            <p:cNvPr name="TextBox 5" id="5"/>
            <p:cNvSpPr txBox="true"/>
            <p:nvPr/>
          </p:nvSpPr>
          <p:spPr>
            <a:xfrm>
              <a:off x="0" y="-38100"/>
              <a:ext cx="1993713" cy="106958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0">
            <a:off x="0" y="-94242"/>
            <a:ext cx="5730002" cy="7295142"/>
          </a:xfrm>
          <a:custGeom>
            <a:avLst/>
            <a:gdLst/>
            <a:ahLst/>
            <a:cxnLst/>
            <a:rect r="r" b="b" t="t" l="l"/>
            <a:pathLst>
              <a:path h="7295142" w="5730002">
                <a:moveTo>
                  <a:pt x="0" y="7295142"/>
                </a:moveTo>
                <a:lnTo>
                  <a:pt x="5730002" y="7295142"/>
                </a:lnTo>
                <a:lnTo>
                  <a:pt x="5730002" y="0"/>
                </a:lnTo>
                <a:lnTo>
                  <a:pt x="0" y="0"/>
                </a:lnTo>
                <a:lnTo>
                  <a:pt x="0" y="729514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81590" y="2899294"/>
            <a:ext cx="5988559" cy="6076134"/>
            <a:chOff x="0" y="0"/>
            <a:chExt cx="2952750" cy="2995930"/>
          </a:xfrm>
        </p:grpSpPr>
        <p:sp>
          <p:nvSpPr>
            <p:cNvPr name="Freeform 8" id="8"/>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0" t="0" r="0" b="-45095"/>
              </a:stretch>
            </a:blipFill>
          </p:spPr>
        </p:sp>
      </p:grpSp>
      <p:sp>
        <p:nvSpPr>
          <p:cNvPr name="Freeform 9" id="9"/>
          <p:cNvSpPr/>
          <p:nvPr/>
        </p:nvSpPr>
        <p:spPr>
          <a:xfrm flipH="true" flipV="false" rot="0">
            <a:off x="15209378" y="7078969"/>
            <a:ext cx="3368824" cy="3038067"/>
          </a:xfrm>
          <a:custGeom>
            <a:avLst/>
            <a:gdLst/>
            <a:ahLst/>
            <a:cxnLst/>
            <a:rect r="r" b="b" t="t" l="l"/>
            <a:pathLst>
              <a:path h="3038067" w="3368824">
                <a:moveTo>
                  <a:pt x="3368824" y="0"/>
                </a:moveTo>
                <a:lnTo>
                  <a:pt x="0" y="0"/>
                </a:lnTo>
                <a:lnTo>
                  <a:pt x="0" y="3038067"/>
                </a:lnTo>
                <a:lnTo>
                  <a:pt x="3368824" y="3038067"/>
                </a:lnTo>
                <a:lnTo>
                  <a:pt x="33688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3382268" y="58158"/>
            <a:ext cx="5058132" cy="1300892"/>
            <a:chOff x="0" y="0"/>
            <a:chExt cx="1332183" cy="342622"/>
          </a:xfrm>
        </p:grpSpPr>
        <p:sp>
          <p:nvSpPr>
            <p:cNvPr name="Freeform 11" id="11"/>
            <p:cNvSpPr/>
            <p:nvPr/>
          </p:nvSpPr>
          <p:spPr>
            <a:xfrm flipH="false" flipV="false" rot="0">
              <a:off x="0" y="0"/>
              <a:ext cx="1332183" cy="342622"/>
            </a:xfrm>
            <a:custGeom>
              <a:avLst/>
              <a:gdLst/>
              <a:ahLst/>
              <a:cxnLst/>
              <a:rect r="r" b="b" t="t" l="l"/>
              <a:pathLst>
                <a:path h="342622" w="1332183">
                  <a:moveTo>
                    <a:pt x="0" y="0"/>
                  </a:moveTo>
                  <a:lnTo>
                    <a:pt x="1332183" y="0"/>
                  </a:lnTo>
                  <a:lnTo>
                    <a:pt x="1332183" y="342622"/>
                  </a:lnTo>
                  <a:lnTo>
                    <a:pt x="0" y="342622"/>
                  </a:lnTo>
                  <a:close/>
                </a:path>
              </a:pathLst>
            </a:custGeom>
            <a:solidFill>
              <a:srgbClr val="262262"/>
            </a:solidFill>
          </p:spPr>
        </p:sp>
        <p:sp>
          <p:nvSpPr>
            <p:cNvPr name="TextBox 12" id="12"/>
            <p:cNvSpPr txBox="true"/>
            <p:nvPr/>
          </p:nvSpPr>
          <p:spPr>
            <a:xfrm>
              <a:off x="0" y="-38100"/>
              <a:ext cx="1332183" cy="38072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975351" y="1524279"/>
            <a:ext cx="6052407" cy="2794000"/>
          </a:xfrm>
          <a:prstGeom prst="rect">
            <a:avLst/>
          </a:prstGeom>
        </p:spPr>
        <p:txBody>
          <a:bodyPr anchor="t" rtlCol="false" tIns="0" lIns="0" bIns="0" rIns="0">
            <a:spAutoFit/>
          </a:bodyPr>
          <a:lstStyle/>
          <a:p>
            <a:pPr algn="r">
              <a:lnSpc>
                <a:spcPts val="5599"/>
              </a:lnSpc>
            </a:pPr>
            <a:r>
              <a:rPr lang="en-US" sz="3999">
                <a:solidFill>
                  <a:srgbClr val="262262"/>
                </a:solidFill>
                <a:latin typeface="Open Sans Bold"/>
              </a:rPr>
              <a:t>Utilizing Random</a:t>
            </a:r>
            <a:r>
              <a:rPr lang="en-US" sz="3999">
                <a:solidFill>
                  <a:srgbClr val="262262"/>
                </a:solidFill>
                <a:latin typeface="Open Sans Bold"/>
              </a:rPr>
              <a:t> Forest for feature classification </a:t>
            </a:r>
          </a:p>
          <a:p>
            <a:pPr algn="r">
              <a:lnSpc>
                <a:spcPts val="5599"/>
              </a:lnSpc>
            </a:pPr>
          </a:p>
        </p:txBody>
      </p:sp>
      <p:sp>
        <p:nvSpPr>
          <p:cNvPr name="TextBox 14" id="14"/>
          <p:cNvSpPr txBox="true"/>
          <p:nvPr/>
        </p:nvSpPr>
        <p:spPr>
          <a:xfrm rot="0">
            <a:off x="8521570" y="5095875"/>
            <a:ext cx="8115300" cy="2789555"/>
          </a:xfrm>
          <a:prstGeom prst="rect">
            <a:avLst/>
          </a:prstGeom>
        </p:spPr>
        <p:txBody>
          <a:bodyPr anchor="t" rtlCol="false" tIns="0" lIns="0" bIns="0" rIns="0">
            <a:spAutoFit/>
          </a:bodyPr>
          <a:lstStyle/>
          <a:p>
            <a:pPr algn="r">
              <a:lnSpc>
                <a:spcPts val="3219"/>
              </a:lnSpc>
            </a:pPr>
            <a:r>
              <a:rPr lang="en-US" sz="2299">
                <a:solidFill>
                  <a:srgbClr val="03232C"/>
                </a:solidFill>
                <a:latin typeface="Open Sans"/>
              </a:rPr>
              <a:t> Random Forest calculates feature importance based on how much each feature decreases impurity in the decision trees (e.g., Gini impurity or entropy). The more a feature reduces impurity when making decisions in the trees, the more important it is considered. The importance of features is calculated during the training phase of the Random Forest algorithm.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93296">
            <a:off x="10998987" y="-359784"/>
            <a:ext cx="7914990" cy="17514599"/>
            <a:chOff x="0" y="0"/>
            <a:chExt cx="2084606" cy="4612898"/>
          </a:xfrm>
        </p:grpSpPr>
        <p:sp>
          <p:nvSpPr>
            <p:cNvPr name="Freeform 3" id="3"/>
            <p:cNvSpPr/>
            <p:nvPr/>
          </p:nvSpPr>
          <p:spPr>
            <a:xfrm flipH="false" flipV="false" rot="0">
              <a:off x="0" y="0"/>
              <a:ext cx="2084606" cy="4612898"/>
            </a:xfrm>
            <a:custGeom>
              <a:avLst/>
              <a:gdLst/>
              <a:ahLst/>
              <a:cxnLst/>
              <a:rect r="r" b="b" t="t" l="l"/>
              <a:pathLst>
                <a:path h="4612898" w="2084606">
                  <a:moveTo>
                    <a:pt x="0" y="0"/>
                  </a:moveTo>
                  <a:lnTo>
                    <a:pt x="2084606" y="0"/>
                  </a:lnTo>
                  <a:lnTo>
                    <a:pt x="2084606" y="4612898"/>
                  </a:lnTo>
                  <a:lnTo>
                    <a:pt x="0" y="4612898"/>
                  </a:lnTo>
                  <a:close/>
                </a:path>
              </a:pathLst>
            </a:custGeom>
            <a:solidFill>
              <a:srgbClr val="DBF2FA"/>
            </a:solidFill>
          </p:spPr>
        </p:sp>
        <p:sp>
          <p:nvSpPr>
            <p:cNvPr name="TextBox 4" id="4"/>
            <p:cNvSpPr txBox="true"/>
            <p:nvPr/>
          </p:nvSpPr>
          <p:spPr>
            <a:xfrm>
              <a:off x="0" y="-38100"/>
              <a:ext cx="2084606" cy="46509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2133501" y="-2646203"/>
            <a:ext cx="7802217" cy="10287000"/>
          </a:xfrm>
          <a:custGeom>
            <a:avLst/>
            <a:gdLst/>
            <a:ahLst/>
            <a:cxnLst/>
            <a:rect r="r" b="b" t="t" l="l"/>
            <a:pathLst>
              <a:path h="10287000" w="7802217">
                <a:moveTo>
                  <a:pt x="0" y="10287000"/>
                </a:moveTo>
                <a:lnTo>
                  <a:pt x="7802217" y="10287000"/>
                </a:lnTo>
                <a:lnTo>
                  <a:pt x="7802217"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056012" y="6218974"/>
            <a:ext cx="3231988" cy="4114800"/>
          </a:xfrm>
          <a:custGeom>
            <a:avLst/>
            <a:gdLst/>
            <a:ahLst/>
            <a:cxnLst/>
            <a:rect r="r" b="b" t="t" l="l"/>
            <a:pathLst>
              <a:path h="4114800" w="3231988">
                <a:moveTo>
                  <a:pt x="3231988" y="0"/>
                </a:moveTo>
                <a:lnTo>
                  <a:pt x="0" y="0"/>
                </a:lnTo>
                <a:lnTo>
                  <a:pt x="0" y="4114800"/>
                </a:lnTo>
                <a:lnTo>
                  <a:pt x="3231988" y="4114800"/>
                </a:lnTo>
                <a:lnTo>
                  <a:pt x="32319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602445" y="1028700"/>
            <a:ext cx="5685555" cy="192731"/>
          </a:xfrm>
          <a:custGeom>
            <a:avLst/>
            <a:gdLst/>
            <a:ahLst/>
            <a:cxnLst/>
            <a:rect r="r" b="b" t="t" l="l"/>
            <a:pathLst>
              <a:path h="192731" w="5685555">
                <a:moveTo>
                  <a:pt x="0" y="0"/>
                </a:moveTo>
                <a:lnTo>
                  <a:pt x="5685555" y="0"/>
                </a:lnTo>
                <a:lnTo>
                  <a:pt x="5685555" y="192731"/>
                </a:lnTo>
                <a:lnTo>
                  <a:pt x="0" y="192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762653" y="2654685"/>
            <a:ext cx="13242318" cy="1397742"/>
          </a:xfrm>
          <a:prstGeom prst="rect">
            <a:avLst/>
          </a:prstGeom>
        </p:spPr>
        <p:txBody>
          <a:bodyPr anchor="t" rtlCol="false" tIns="0" lIns="0" bIns="0" rIns="0">
            <a:spAutoFit/>
          </a:bodyPr>
          <a:lstStyle/>
          <a:p>
            <a:pPr>
              <a:lnSpc>
                <a:spcPts val="11378"/>
              </a:lnSpc>
            </a:pPr>
            <a:r>
              <a:rPr lang="en-US" sz="8127">
                <a:solidFill>
                  <a:srgbClr val="2379BE"/>
                </a:solidFill>
                <a:latin typeface="Open Sans Extra Bold"/>
              </a:rPr>
              <a:t>2/Production analysis</a:t>
            </a:r>
          </a:p>
        </p:txBody>
      </p:sp>
      <p:sp>
        <p:nvSpPr>
          <p:cNvPr name="TextBox 9" id="9"/>
          <p:cNvSpPr txBox="true"/>
          <p:nvPr/>
        </p:nvSpPr>
        <p:spPr>
          <a:xfrm rot="0">
            <a:off x="4601876" y="4489192"/>
            <a:ext cx="9861570" cy="2980690"/>
          </a:xfrm>
          <a:prstGeom prst="rect">
            <a:avLst/>
          </a:prstGeom>
        </p:spPr>
        <p:txBody>
          <a:bodyPr anchor="t" rtlCol="false" tIns="0" lIns="0" bIns="0" rIns="0">
            <a:spAutoFit/>
          </a:bodyPr>
          <a:lstStyle/>
          <a:p>
            <a:pPr>
              <a:lnSpc>
                <a:spcPts val="4759"/>
              </a:lnSpc>
            </a:pPr>
            <a:r>
              <a:rPr lang="en-US" sz="3399">
                <a:solidFill>
                  <a:srgbClr val="2379BE"/>
                </a:solidFill>
                <a:latin typeface="Open Sans"/>
              </a:rPr>
              <a:t>1. Feature creation</a:t>
            </a:r>
          </a:p>
          <a:p>
            <a:pPr>
              <a:lnSpc>
                <a:spcPts val="4759"/>
              </a:lnSpc>
            </a:pPr>
            <a:r>
              <a:rPr lang="en-US" sz="3399">
                <a:solidFill>
                  <a:srgbClr val="2379BE"/>
                </a:solidFill>
                <a:latin typeface="Open Sans"/>
              </a:rPr>
              <a:t>2</a:t>
            </a:r>
            <a:r>
              <a:rPr lang="en-US" sz="3399">
                <a:solidFill>
                  <a:srgbClr val="2379BE"/>
                </a:solidFill>
                <a:latin typeface="Open Sans"/>
              </a:rPr>
              <a:t>. Statistical approach</a:t>
            </a:r>
          </a:p>
          <a:p>
            <a:pPr>
              <a:lnSpc>
                <a:spcPts val="4759"/>
              </a:lnSpc>
            </a:pPr>
            <a:r>
              <a:rPr lang="en-US" sz="3399">
                <a:solidFill>
                  <a:srgbClr val="2379BE"/>
                </a:solidFill>
                <a:latin typeface="Open Sans"/>
              </a:rPr>
              <a:t>3</a:t>
            </a:r>
            <a:r>
              <a:rPr lang="en-US" sz="3399">
                <a:solidFill>
                  <a:srgbClr val="2379BE"/>
                </a:solidFill>
                <a:latin typeface="Open Sans"/>
              </a:rPr>
              <a:t>. Mutual information</a:t>
            </a:r>
          </a:p>
          <a:p>
            <a:pPr>
              <a:lnSpc>
                <a:spcPts val="4759"/>
              </a:lnSpc>
            </a:pPr>
            <a:r>
              <a:rPr lang="en-US" sz="3399">
                <a:solidFill>
                  <a:srgbClr val="2379BE"/>
                </a:solidFill>
                <a:latin typeface="Open Sans"/>
              </a:rPr>
              <a:t>4</a:t>
            </a:r>
            <a:r>
              <a:rPr lang="en-US" sz="3399">
                <a:solidFill>
                  <a:srgbClr val="2379BE"/>
                </a:solidFill>
                <a:latin typeface="Open Sans"/>
              </a:rPr>
              <a:t>. Utilization of XGBoost and Random Forest for feature classification</a:t>
            </a:r>
            <a:r>
              <a:rPr lang="en-US" sz="3399">
                <a:solidFill>
                  <a:srgbClr val="2379BE"/>
                </a:solidFill>
                <a:latin typeface="Open San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93922" y="1935153"/>
            <a:ext cx="12131416" cy="10322732"/>
          </a:xfrm>
          <a:custGeom>
            <a:avLst/>
            <a:gdLst/>
            <a:ahLst/>
            <a:cxnLst/>
            <a:rect r="r" b="b" t="t" l="l"/>
            <a:pathLst>
              <a:path h="10322732" w="12131416">
                <a:moveTo>
                  <a:pt x="12131416" y="0"/>
                </a:moveTo>
                <a:lnTo>
                  <a:pt x="0" y="0"/>
                </a:lnTo>
                <a:lnTo>
                  <a:pt x="0" y="10322733"/>
                </a:lnTo>
                <a:lnTo>
                  <a:pt x="12131416" y="10322733"/>
                </a:lnTo>
                <a:lnTo>
                  <a:pt x="12131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75903" y="3117062"/>
            <a:ext cx="6886270" cy="6886270"/>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4"/>
              <a:stretch>
                <a:fillRect l="-2686" t="0" r="-235170" b="0"/>
              </a:stretch>
            </a:blipFill>
          </p:spPr>
        </p:sp>
      </p:grpSp>
      <p:grpSp>
        <p:nvGrpSpPr>
          <p:cNvPr name="Group 5" id="5"/>
          <p:cNvGrpSpPr/>
          <p:nvPr/>
        </p:nvGrpSpPr>
        <p:grpSpPr>
          <a:xfrm rot="0">
            <a:off x="2304676" y="8063867"/>
            <a:ext cx="3851908" cy="522768"/>
            <a:chOff x="0" y="0"/>
            <a:chExt cx="1014494" cy="137684"/>
          </a:xfrm>
        </p:grpSpPr>
        <p:sp>
          <p:nvSpPr>
            <p:cNvPr name="Freeform 6" id="6"/>
            <p:cNvSpPr/>
            <p:nvPr/>
          </p:nvSpPr>
          <p:spPr>
            <a:xfrm flipH="false" flipV="false" rot="0">
              <a:off x="0" y="0"/>
              <a:ext cx="1014494" cy="137684"/>
            </a:xfrm>
            <a:custGeom>
              <a:avLst/>
              <a:gdLst/>
              <a:ahLst/>
              <a:cxnLst/>
              <a:rect r="r" b="b" t="t" l="l"/>
              <a:pathLst>
                <a:path h="137684" w="1014494">
                  <a:moveTo>
                    <a:pt x="68842" y="0"/>
                  </a:moveTo>
                  <a:lnTo>
                    <a:pt x="945653" y="0"/>
                  </a:lnTo>
                  <a:cubicBezTo>
                    <a:pt x="963911" y="0"/>
                    <a:pt x="981421" y="7253"/>
                    <a:pt x="994331" y="20163"/>
                  </a:cubicBezTo>
                  <a:cubicBezTo>
                    <a:pt x="1007241" y="33074"/>
                    <a:pt x="1014494" y="50584"/>
                    <a:pt x="1014494" y="68842"/>
                  </a:cubicBezTo>
                  <a:lnTo>
                    <a:pt x="1014494" y="68842"/>
                  </a:lnTo>
                  <a:cubicBezTo>
                    <a:pt x="1014494" y="106862"/>
                    <a:pt x="983673" y="137684"/>
                    <a:pt x="945653" y="137684"/>
                  </a:cubicBezTo>
                  <a:lnTo>
                    <a:pt x="68842" y="137684"/>
                  </a:lnTo>
                  <a:cubicBezTo>
                    <a:pt x="30822" y="137684"/>
                    <a:pt x="0" y="106862"/>
                    <a:pt x="0" y="68842"/>
                  </a:cubicBezTo>
                  <a:lnTo>
                    <a:pt x="0" y="68842"/>
                  </a:lnTo>
                  <a:cubicBezTo>
                    <a:pt x="0" y="30822"/>
                    <a:pt x="30822" y="0"/>
                    <a:pt x="68842" y="0"/>
                  </a:cubicBezTo>
                  <a:close/>
                </a:path>
              </a:pathLst>
            </a:custGeom>
            <a:solidFill>
              <a:srgbClr val="1E2742"/>
            </a:solidFill>
          </p:spPr>
        </p:sp>
        <p:sp>
          <p:nvSpPr>
            <p:cNvPr name="TextBox 7" id="7"/>
            <p:cNvSpPr txBox="true"/>
            <p:nvPr/>
          </p:nvSpPr>
          <p:spPr>
            <a:xfrm>
              <a:off x="0" y="-38100"/>
              <a:ext cx="1014494" cy="17578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3870307"/>
            <a:ext cx="8960679" cy="3688089"/>
            <a:chOff x="0" y="0"/>
            <a:chExt cx="2360014" cy="971348"/>
          </a:xfrm>
        </p:grpSpPr>
        <p:sp>
          <p:nvSpPr>
            <p:cNvPr name="Freeform 9" id="9"/>
            <p:cNvSpPr/>
            <p:nvPr/>
          </p:nvSpPr>
          <p:spPr>
            <a:xfrm flipH="false" flipV="false" rot="0">
              <a:off x="0" y="0"/>
              <a:ext cx="2360014" cy="971348"/>
            </a:xfrm>
            <a:custGeom>
              <a:avLst/>
              <a:gdLst/>
              <a:ahLst/>
              <a:cxnLst/>
              <a:rect r="r" b="b" t="t" l="l"/>
              <a:pathLst>
                <a:path h="971348" w="2360014">
                  <a:moveTo>
                    <a:pt x="0" y="0"/>
                  </a:moveTo>
                  <a:lnTo>
                    <a:pt x="2360014" y="0"/>
                  </a:lnTo>
                  <a:lnTo>
                    <a:pt x="2360014" y="971348"/>
                  </a:lnTo>
                  <a:lnTo>
                    <a:pt x="0" y="971348"/>
                  </a:lnTo>
                  <a:close/>
                </a:path>
              </a:pathLst>
            </a:custGeom>
            <a:solidFill>
              <a:srgbClr val="1E2742"/>
            </a:solidFill>
          </p:spPr>
        </p:sp>
        <p:sp>
          <p:nvSpPr>
            <p:cNvPr name="TextBox 10" id="10"/>
            <p:cNvSpPr txBox="true"/>
            <p:nvPr/>
          </p:nvSpPr>
          <p:spPr>
            <a:xfrm>
              <a:off x="0" y="-38100"/>
              <a:ext cx="2360014" cy="100944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true" rot="0">
            <a:off x="0" y="0"/>
            <a:ext cx="3870307" cy="3870307"/>
          </a:xfrm>
          <a:custGeom>
            <a:avLst/>
            <a:gdLst/>
            <a:ahLst/>
            <a:cxnLst/>
            <a:rect r="r" b="b" t="t" l="l"/>
            <a:pathLst>
              <a:path h="3870307" w="3870307">
                <a:moveTo>
                  <a:pt x="0" y="3870307"/>
                </a:moveTo>
                <a:lnTo>
                  <a:pt x="3870307" y="3870307"/>
                </a:lnTo>
                <a:lnTo>
                  <a:pt x="3870307" y="0"/>
                </a:lnTo>
                <a:lnTo>
                  <a:pt x="0" y="0"/>
                </a:lnTo>
                <a:lnTo>
                  <a:pt x="0" y="387030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0" y="9022309"/>
            <a:ext cx="3275918" cy="1797660"/>
          </a:xfrm>
          <a:custGeom>
            <a:avLst/>
            <a:gdLst/>
            <a:ahLst/>
            <a:cxnLst/>
            <a:rect r="r" b="b" t="t" l="l"/>
            <a:pathLst>
              <a:path h="1797660" w="3275918">
                <a:moveTo>
                  <a:pt x="0" y="0"/>
                </a:moveTo>
                <a:lnTo>
                  <a:pt x="3275918" y="0"/>
                </a:lnTo>
                <a:lnTo>
                  <a:pt x="3275918" y="1797660"/>
                </a:lnTo>
                <a:lnTo>
                  <a:pt x="0" y="1797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304676" y="1089887"/>
            <a:ext cx="10678789" cy="1589025"/>
          </a:xfrm>
          <a:prstGeom prst="rect">
            <a:avLst/>
          </a:prstGeom>
        </p:spPr>
        <p:txBody>
          <a:bodyPr anchor="t" rtlCol="false" tIns="0" lIns="0" bIns="0" rIns="0">
            <a:spAutoFit/>
          </a:bodyPr>
          <a:lstStyle/>
          <a:p>
            <a:pPr>
              <a:lnSpc>
                <a:spcPts val="13012"/>
              </a:lnSpc>
            </a:pPr>
            <a:r>
              <a:rPr lang="en-US" sz="9294">
                <a:solidFill>
                  <a:srgbClr val="262262"/>
                </a:solidFill>
                <a:latin typeface="Open Sans Extra Bold"/>
              </a:rPr>
              <a:t>Feature Creation</a:t>
            </a:r>
          </a:p>
        </p:txBody>
      </p:sp>
      <p:sp>
        <p:nvSpPr>
          <p:cNvPr name="TextBox 14" id="14"/>
          <p:cNvSpPr txBox="true"/>
          <p:nvPr/>
        </p:nvSpPr>
        <p:spPr>
          <a:xfrm rot="0">
            <a:off x="454535" y="4905041"/>
            <a:ext cx="7552190" cy="1580520"/>
          </a:xfrm>
          <a:prstGeom prst="rect">
            <a:avLst/>
          </a:prstGeom>
        </p:spPr>
        <p:txBody>
          <a:bodyPr anchor="t" rtlCol="false" tIns="0" lIns="0" bIns="0" rIns="0">
            <a:spAutoFit/>
          </a:bodyPr>
          <a:lstStyle/>
          <a:p>
            <a:pPr>
              <a:lnSpc>
                <a:spcPts val="3184"/>
              </a:lnSpc>
            </a:pPr>
            <a:r>
              <a:rPr lang="en-US" sz="2274">
                <a:solidFill>
                  <a:srgbClr val="FFFFFF"/>
                </a:solidFill>
                <a:latin typeface="Open Sans"/>
              </a:rPr>
              <a:t>I create a new feature that importante and can be useful for training our model , inn fact we assume that there are hours when the counsuption is importante and also day</a:t>
            </a:r>
          </a:p>
        </p:txBody>
      </p:sp>
      <p:sp>
        <p:nvSpPr>
          <p:cNvPr name="TextBox 15" id="15"/>
          <p:cNvSpPr txBox="true"/>
          <p:nvPr/>
        </p:nvSpPr>
        <p:spPr>
          <a:xfrm rot="0">
            <a:off x="2436902" y="8056011"/>
            <a:ext cx="3587455" cy="4813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reallygreatsite.com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0578869" cy="1543050"/>
            <a:chOff x="0" y="0"/>
            <a:chExt cx="2786204" cy="406400"/>
          </a:xfrm>
        </p:grpSpPr>
        <p:sp>
          <p:nvSpPr>
            <p:cNvPr name="Freeform 3" id="3"/>
            <p:cNvSpPr/>
            <p:nvPr/>
          </p:nvSpPr>
          <p:spPr>
            <a:xfrm flipH="false" flipV="false" rot="0">
              <a:off x="0" y="0"/>
              <a:ext cx="2786204" cy="406400"/>
            </a:xfrm>
            <a:custGeom>
              <a:avLst/>
              <a:gdLst/>
              <a:ahLst/>
              <a:cxnLst/>
              <a:rect r="r" b="b" t="t" l="l"/>
              <a:pathLst>
                <a:path h="406400" w="2786204">
                  <a:moveTo>
                    <a:pt x="0" y="0"/>
                  </a:moveTo>
                  <a:lnTo>
                    <a:pt x="2786204" y="0"/>
                  </a:lnTo>
                  <a:lnTo>
                    <a:pt x="2786204" y="406400"/>
                  </a:lnTo>
                  <a:lnTo>
                    <a:pt x="0" y="406400"/>
                  </a:lnTo>
                  <a:close/>
                </a:path>
              </a:pathLst>
            </a:custGeom>
            <a:solidFill>
              <a:srgbClr val="00AEEF"/>
            </a:solidFill>
          </p:spPr>
        </p:sp>
        <p:sp>
          <p:nvSpPr>
            <p:cNvPr name="TextBox 4" id="4"/>
            <p:cNvSpPr txBox="true"/>
            <p:nvPr/>
          </p:nvSpPr>
          <p:spPr>
            <a:xfrm>
              <a:off x="0" y="-38100"/>
              <a:ext cx="2786204"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74523" y="2086815"/>
            <a:ext cx="12738954" cy="7057821"/>
          </a:xfrm>
          <a:custGeom>
            <a:avLst/>
            <a:gdLst/>
            <a:ahLst/>
            <a:cxnLst/>
            <a:rect r="r" b="b" t="t" l="l"/>
            <a:pathLst>
              <a:path h="7057821" w="12738954">
                <a:moveTo>
                  <a:pt x="0" y="0"/>
                </a:moveTo>
                <a:lnTo>
                  <a:pt x="12738954" y="0"/>
                </a:lnTo>
                <a:lnTo>
                  <a:pt x="12738954" y="7057821"/>
                </a:lnTo>
                <a:lnTo>
                  <a:pt x="0" y="7057821"/>
                </a:lnTo>
                <a:lnTo>
                  <a:pt x="0" y="0"/>
                </a:lnTo>
                <a:close/>
              </a:path>
            </a:pathLst>
          </a:custGeom>
          <a:blipFill>
            <a:blip r:embed="rId4"/>
            <a:stretch>
              <a:fillRect l="0" t="0" r="0" b="0"/>
            </a:stretch>
          </a:blipFill>
        </p:spPr>
      </p:sp>
      <p:sp>
        <p:nvSpPr>
          <p:cNvPr name="TextBox 8" id="8"/>
          <p:cNvSpPr txBox="true"/>
          <p:nvPr/>
        </p:nvSpPr>
        <p:spPr>
          <a:xfrm rot="0">
            <a:off x="223882" y="651224"/>
            <a:ext cx="948243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Statistical approach </a:t>
            </a:r>
          </a:p>
        </p:txBody>
      </p:sp>
      <p:sp>
        <p:nvSpPr>
          <p:cNvPr name="TextBox 9" id="9"/>
          <p:cNvSpPr txBox="true"/>
          <p:nvPr/>
        </p:nvSpPr>
        <p:spPr>
          <a:xfrm rot="0">
            <a:off x="2844229" y="9077961"/>
            <a:ext cx="11027481" cy="1180464"/>
          </a:xfrm>
          <a:prstGeom prst="rect">
            <a:avLst/>
          </a:prstGeom>
        </p:spPr>
        <p:txBody>
          <a:bodyPr anchor="t" rtlCol="false" tIns="0" lIns="0" bIns="0" rIns="0">
            <a:spAutoFit/>
          </a:bodyPr>
          <a:lstStyle/>
          <a:p>
            <a:pPr algn="ctr">
              <a:lnSpc>
                <a:spcPts val="4760"/>
              </a:lnSpc>
            </a:pPr>
            <a:r>
              <a:rPr lang="en-US" sz="3400">
                <a:solidFill>
                  <a:srgbClr val="03232C"/>
                </a:solidFill>
                <a:latin typeface="Open Sans Bold"/>
              </a:rPr>
              <a:t>decomposition for each client the evolution of target into: trend and seasonal and reside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1339652" cy="1543050"/>
            <a:chOff x="0" y="0"/>
            <a:chExt cx="2986575" cy="406400"/>
          </a:xfrm>
        </p:grpSpPr>
        <p:sp>
          <p:nvSpPr>
            <p:cNvPr name="Freeform 3" id="3"/>
            <p:cNvSpPr/>
            <p:nvPr/>
          </p:nvSpPr>
          <p:spPr>
            <a:xfrm flipH="false" flipV="false" rot="0">
              <a:off x="0" y="0"/>
              <a:ext cx="2986575" cy="406400"/>
            </a:xfrm>
            <a:custGeom>
              <a:avLst/>
              <a:gdLst/>
              <a:ahLst/>
              <a:cxnLst/>
              <a:rect r="r" b="b" t="t" l="l"/>
              <a:pathLst>
                <a:path h="406400" w="2986575">
                  <a:moveTo>
                    <a:pt x="0" y="0"/>
                  </a:moveTo>
                  <a:lnTo>
                    <a:pt x="2986575" y="0"/>
                  </a:lnTo>
                  <a:lnTo>
                    <a:pt x="2986575" y="406400"/>
                  </a:lnTo>
                  <a:lnTo>
                    <a:pt x="0" y="406400"/>
                  </a:lnTo>
                  <a:close/>
                </a:path>
              </a:pathLst>
            </a:custGeom>
            <a:solidFill>
              <a:srgbClr val="00AEEF"/>
            </a:solidFill>
          </p:spPr>
        </p:sp>
        <p:sp>
          <p:nvSpPr>
            <p:cNvPr name="TextBox 4" id="4"/>
            <p:cNvSpPr txBox="true"/>
            <p:nvPr/>
          </p:nvSpPr>
          <p:spPr>
            <a:xfrm>
              <a:off x="0" y="-38100"/>
              <a:ext cx="2986575"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506685" y="1028700"/>
            <a:ext cx="5285616" cy="8595151"/>
          </a:xfrm>
          <a:custGeom>
            <a:avLst/>
            <a:gdLst/>
            <a:ahLst/>
            <a:cxnLst/>
            <a:rect r="r" b="b" t="t" l="l"/>
            <a:pathLst>
              <a:path h="8595151" w="5285616">
                <a:moveTo>
                  <a:pt x="0" y="0"/>
                </a:moveTo>
                <a:lnTo>
                  <a:pt x="5285616" y="0"/>
                </a:lnTo>
                <a:lnTo>
                  <a:pt x="5285616" y="8595151"/>
                </a:lnTo>
                <a:lnTo>
                  <a:pt x="0" y="8595151"/>
                </a:lnTo>
                <a:lnTo>
                  <a:pt x="0" y="0"/>
                </a:lnTo>
                <a:close/>
              </a:path>
            </a:pathLst>
          </a:custGeom>
          <a:blipFill>
            <a:blip r:embed="rId4"/>
            <a:stretch>
              <a:fillRect l="0" t="0" r="0" b="0"/>
            </a:stretch>
          </a:blipFill>
        </p:spPr>
      </p:sp>
      <p:sp>
        <p:nvSpPr>
          <p:cNvPr name="TextBox 8" id="8"/>
          <p:cNvSpPr txBox="true"/>
          <p:nvPr/>
        </p:nvSpPr>
        <p:spPr>
          <a:xfrm rot="0">
            <a:off x="223882" y="651224"/>
            <a:ext cx="1042514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Mutual information  </a:t>
            </a:r>
          </a:p>
        </p:txBody>
      </p:sp>
      <p:sp>
        <p:nvSpPr>
          <p:cNvPr name="TextBox 9" id="9"/>
          <p:cNvSpPr txBox="true"/>
          <p:nvPr/>
        </p:nvSpPr>
        <p:spPr>
          <a:xfrm rot="0">
            <a:off x="1028700" y="4415863"/>
            <a:ext cx="9953538" cy="1938642"/>
          </a:xfrm>
          <a:prstGeom prst="rect">
            <a:avLst/>
          </a:prstGeom>
        </p:spPr>
        <p:txBody>
          <a:bodyPr anchor="t" rtlCol="false" tIns="0" lIns="0" bIns="0" rIns="0">
            <a:spAutoFit/>
          </a:bodyPr>
          <a:lstStyle/>
          <a:p>
            <a:pPr algn="r">
              <a:lnSpc>
                <a:spcPts val="3949"/>
              </a:lnSpc>
            </a:pPr>
            <a:r>
              <a:rPr lang="en-US" sz="2820">
                <a:solidFill>
                  <a:srgbClr val="03232C"/>
                </a:solidFill>
                <a:latin typeface="Open Sans"/>
              </a:rPr>
              <a:t>The mutual information determine the importance of features with respect to a target variable, especially in the context of feature selection or feature ranking in machine learning tasks.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718122" y="-1176815"/>
            <a:ext cx="7035802" cy="12092784"/>
          </a:xfrm>
          <a:custGeom>
            <a:avLst/>
            <a:gdLst/>
            <a:ahLst/>
            <a:cxnLst/>
            <a:rect r="r" b="b" t="t" l="l"/>
            <a:pathLst>
              <a:path h="12092784" w="7035802">
                <a:moveTo>
                  <a:pt x="7035802" y="0"/>
                </a:moveTo>
                <a:lnTo>
                  <a:pt x="0" y="0"/>
                </a:lnTo>
                <a:lnTo>
                  <a:pt x="0" y="12092784"/>
                </a:lnTo>
                <a:lnTo>
                  <a:pt x="7035802" y="12092784"/>
                </a:lnTo>
                <a:lnTo>
                  <a:pt x="70358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18122" y="-94242"/>
            <a:ext cx="7569878" cy="3916429"/>
            <a:chOff x="0" y="0"/>
            <a:chExt cx="1993713" cy="1031488"/>
          </a:xfrm>
        </p:grpSpPr>
        <p:sp>
          <p:nvSpPr>
            <p:cNvPr name="Freeform 4" id="4"/>
            <p:cNvSpPr/>
            <p:nvPr/>
          </p:nvSpPr>
          <p:spPr>
            <a:xfrm flipH="false" flipV="false" rot="0">
              <a:off x="0" y="0"/>
              <a:ext cx="1993713" cy="1031488"/>
            </a:xfrm>
            <a:custGeom>
              <a:avLst/>
              <a:gdLst/>
              <a:ahLst/>
              <a:cxnLst/>
              <a:rect r="r" b="b" t="t" l="l"/>
              <a:pathLst>
                <a:path h="1031488" w="1993713">
                  <a:moveTo>
                    <a:pt x="0" y="0"/>
                  </a:moveTo>
                  <a:lnTo>
                    <a:pt x="1993713" y="0"/>
                  </a:lnTo>
                  <a:lnTo>
                    <a:pt x="1993713" y="1031488"/>
                  </a:lnTo>
                  <a:lnTo>
                    <a:pt x="0" y="1031488"/>
                  </a:lnTo>
                  <a:close/>
                </a:path>
              </a:pathLst>
            </a:custGeom>
            <a:solidFill>
              <a:srgbClr val="00AEEF"/>
            </a:solidFill>
          </p:spPr>
        </p:sp>
        <p:sp>
          <p:nvSpPr>
            <p:cNvPr name="TextBox 5" id="5"/>
            <p:cNvSpPr txBox="true"/>
            <p:nvPr/>
          </p:nvSpPr>
          <p:spPr>
            <a:xfrm>
              <a:off x="0" y="-38100"/>
              <a:ext cx="1993713" cy="106958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0">
            <a:off x="0" y="-94242"/>
            <a:ext cx="5730002" cy="7295142"/>
          </a:xfrm>
          <a:custGeom>
            <a:avLst/>
            <a:gdLst/>
            <a:ahLst/>
            <a:cxnLst/>
            <a:rect r="r" b="b" t="t" l="l"/>
            <a:pathLst>
              <a:path h="7295142" w="5730002">
                <a:moveTo>
                  <a:pt x="0" y="7295142"/>
                </a:moveTo>
                <a:lnTo>
                  <a:pt x="5730002" y="7295142"/>
                </a:lnTo>
                <a:lnTo>
                  <a:pt x="5730002" y="0"/>
                </a:lnTo>
                <a:lnTo>
                  <a:pt x="0" y="0"/>
                </a:lnTo>
                <a:lnTo>
                  <a:pt x="0" y="729514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81590" y="2899294"/>
            <a:ext cx="5988559" cy="6076134"/>
            <a:chOff x="0" y="0"/>
            <a:chExt cx="2952750" cy="2995930"/>
          </a:xfrm>
        </p:grpSpPr>
        <p:sp>
          <p:nvSpPr>
            <p:cNvPr name="Freeform 8" id="8"/>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1261" t="0" r="-1261" b="0"/>
              </a:stretch>
            </a:blipFill>
          </p:spPr>
        </p:sp>
      </p:grpSp>
      <p:sp>
        <p:nvSpPr>
          <p:cNvPr name="Freeform 9" id="9"/>
          <p:cNvSpPr/>
          <p:nvPr/>
        </p:nvSpPr>
        <p:spPr>
          <a:xfrm flipH="true" flipV="false" rot="0">
            <a:off x="15209378" y="7078969"/>
            <a:ext cx="3368824" cy="3038067"/>
          </a:xfrm>
          <a:custGeom>
            <a:avLst/>
            <a:gdLst/>
            <a:ahLst/>
            <a:cxnLst/>
            <a:rect r="r" b="b" t="t" l="l"/>
            <a:pathLst>
              <a:path h="3038067" w="3368824">
                <a:moveTo>
                  <a:pt x="3368824" y="0"/>
                </a:moveTo>
                <a:lnTo>
                  <a:pt x="0" y="0"/>
                </a:lnTo>
                <a:lnTo>
                  <a:pt x="0" y="3038067"/>
                </a:lnTo>
                <a:lnTo>
                  <a:pt x="3368824" y="3038067"/>
                </a:lnTo>
                <a:lnTo>
                  <a:pt x="33688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3382268" y="58158"/>
            <a:ext cx="5058132" cy="1300892"/>
            <a:chOff x="0" y="0"/>
            <a:chExt cx="1332183" cy="342622"/>
          </a:xfrm>
        </p:grpSpPr>
        <p:sp>
          <p:nvSpPr>
            <p:cNvPr name="Freeform 11" id="11"/>
            <p:cNvSpPr/>
            <p:nvPr/>
          </p:nvSpPr>
          <p:spPr>
            <a:xfrm flipH="false" flipV="false" rot="0">
              <a:off x="0" y="0"/>
              <a:ext cx="1332183" cy="342622"/>
            </a:xfrm>
            <a:custGeom>
              <a:avLst/>
              <a:gdLst/>
              <a:ahLst/>
              <a:cxnLst/>
              <a:rect r="r" b="b" t="t" l="l"/>
              <a:pathLst>
                <a:path h="342622" w="1332183">
                  <a:moveTo>
                    <a:pt x="0" y="0"/>
                  </a:moveTo>
                  <a:lnTo>
                    <a:pt x="1332183" y="0"/>
                  </a:lnTo>
                  <a:lnTo>
                    <a:pt x="1332183" y="342622"/>
                  </a:lnTo>
                  <a:lnTo>
                    <a:pt x="0" y="342622"/>
                  </a:lnTo>
                  <a:close/>
                </a:path>
              </a:pathLst>
            </a:custGeom>
            <a:solidFill>
              <a:srgbClr val="262262"/>
            </a:solidFill>
          </p:spPr>
        </p:sp>
        <p:sp>
          <p:nvSpPr>
            <p:cNvPr name="TextBox 12" id="12"/>
            <p:cNvSpPr txBox="true"/>
            <p:nvPr/>
          </p:nvSpPr>
          <p:spPr>
            <a:xfrm>
              <a:off x="0" y="-38100"/>
              <a:ext cx="1332183" cy="38072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107661" y="1524279"/>
            <a:ext cx="5920096" cy="2089150"/>
          </a:xfrm>
          <a:prstGeom prst="rect">
            <a:avLst/>
          </a:prstGeom>
        </p:spPr>
        <p:txBody>
          <a:bodyPr anchor="t" rtlCol="false" tIns="0" lIns="0" bIns="0" rIns="0">
            <a:spAutoFit/>
          </a:bodyPr>
          <a:lstStyle/>
          <a:p>
            <a:pPr algn="r">
              <a:lnSpc>
                <a:spcPts val="5599"/>
              </a:lnSpc>
            </a:pPr>
            <a:r>
              <a:rPr lang="en-US" sz="3999">
                <a:solidFill>
                  <a:srgbClr val="262262"/>
                </a:solidFill>
                <a:latin typeface="Open Sans Bold"/>
              </a:rPr>
              <a:t>Utilization of  Random Forest for feature classification</a:t>
            </a:r>
            <a:r>
              <a:rPr lang="en-US" sz="3999">
                <a:solidFill>
                  <a:srgbClr val="262262"/>
                </a:solidFill>
                <a:latin typeface="Open Sans Bold"/>
              </a:rPr>
              <a:t> </a:t>
            </a:r>
          </a:p>
        </p:txBody>
      </p:sp>
      <p:sp>
        <p:nvSpPr>
          <p:cNvPr name="TextBox 14" id="14"/>
          <p:cNvSpPr txBox="true"/>
          <p:nvPr/>
        </p:nvSpPr>
        <p:spPr>
          <a:xfrm rot="0">
            <a:off x="8521570" y="5095875"/>
            <a:ext cx="8115300" cy="2789555"/>
          </a:xfrm>
          <a:prstGeom prst="rect">
            <a:avLst/>
          </a:prstGeom>
        </p:spPr>
        <p:txBody>
          <a:bodyPr anchor="t" rtlCol="false" tIns="0" lIns="0" bIns="0" rIns="0">
            <a:spAutoFit/>
          </a:bodyPr>
          <a:lstStyle/>
          <a:p>
            <a:pPr algn="r">
              <a:lnSpc>
                <a:spcPts val="3219"/>
              </a:lnSpc>
            </a:pPr>
            <a:r>
              <a:rPr lang="en-US" sz="2299">
                <a:solidFill>
                  <a:srgbClr val="03232C"/>
                </a:solidFill>
                <a:latin typeface="Open Sans"/>
              </a:rPr>
              <a:t> </a:t>
            </a:r>
            <a:r>
              <a:rPr lang="en-US" sz="2299">
                <a:solidFill>
                  <a:srgbClr val="03232C"/>
                </a:solidFill>
                <a:latin typeface="Open Sans"/>
              </a:rPr>
              <a:t>Random Forest calculates feature importance based on how much each feature decreases impurity in the decision trees (e.g., Gini impurity or entropy). The more a feature reduces impurity when making decisions in the trees, the more important it is considered. The importance of features is calculated during the training phase of the Random Forest algorithm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1842759" y="-2493063"/>
            <a:ext cx="7035802" cy="12092784"/>
          </a:xfrm>
          <a:custGeom>
            <a:avLst/>
            <a:gdLst/>
            <a:ahLst/>
            <a:cxnLst/>
            <a:rect r="r" b="b" t="t" l="l"/>
            <a:pathLst>
              <a:path h="12092784" w="7035802">
                <a:moveTo>
                  <a:pt x="7035801" y="0"/>
                </a:moveTo>
                <a:lnTo>
                  <a:pt x="0" y="0"/>
                </a:lnTo>
                <a:lnTo>
                  <a:pt x="0" y="12092784"/>
                </a:lnTo>
                <a:lnTo>
                  <a:pt x="7035801" y="12092784"/>
                </a:lnTo>
                <a:lnTo>
                  <a:pt x="70358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94242"/>
            <a:ext cx="5730002" cy="7295142"/>
          </a:xfrm>
          <a:custGeom>
            <a:avLst/>
            <a:gdLst/>
            <a:ahLst/>
            <a:cxnLst/>
            <a:rect r="r" b="b" t="t" l="l"/>
            <a:pathLst>
              <a:path h="7295142" w="5730002">
                <a:moveTo>
                  <a:pt x="0" y="7295142"/>
                </a:moveTo>
                <a:lnTo>
                  <a:pt x="5730002" y="7295142"/>
                </a:lnTo>
                <a:lnTo>
                  <a:pt x="5730002" y="0"/>
                </a:lnTo>
                <a:lnTo>
                  <a:pt x="0" y="0"/>
                </a:lnTo>
                <a:lnTo>
                  <a:pt x="0" y="729514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65412" y="2640277"/>
            <a:ext cx="14357175" cy="6076134"/>
            <a:chOff x="0" y="0"/>
            <a:chExt cx="7079023" cy="2995930"/>
          </a:xfrm>
        </p:grpSpPr>
        <p:sp>
          <p:nvSpPr>
            <p:cNvPr name="Freeform 5" id="5"/>
            <p:cNvSpPr/>
            <p:nvPr/>
          </p:nvSpPr>
          <p:spPr>
            <a:xfrm flipH="false" flipV="false" rot="0">
              <a:off x="-2540" y="-5080"/>
              <a:ext cx="7089183" cy="3004820"/>
            </a:xfrm>
            <a:custGeom>
              <a:avLst/>
              <a:gdLst/>
              <a:ahLst/>
              <a:cxnLst/>
              <a:rect r="r" b="b" t="t" l="l"/>
              <a:pathLst>
                <a:path h="3004820" w="7089183">
                  <a:moveTo>
                    <a:pt x="7035892" y="16510"/>
                  </a:moveTo>
                  <a:lnTo>
                    <a:pt x="7011534" y="16510"/>
                  </a:lnTo>
                  <a:cubicBezTo>
                    <a:pt x="6433033" y="16510"/>
                    <a:pt x="5854532" y="19050"/>
                    <a:pt x="5279076" y="21590"/>
                  </a:cubicBezTo>
                  <a:cubicBezTo>
                    <a:pt x="4252998" y="26670"/>
                    <a:pt x="3223876" y="34290"/>
                    <a:pt x="2197798" y="35560"/>
                  </a:cubicBezTo>
                  <a:cubicBezTo>
                    <a:pt x="1798937" y="35560"/>
                    <a:pt x="1400076" y="26670"/>
                    <a:pt x="1001215" y="16510"/>
                  </a:cubicBezTo>
                  <a:cubicBezTo>
                    <a:pt x="672383" y="7620"/>
                    <a:pt x="337462" y="0"/>
                    <a:pt x="8629" y="10160"/>
                  </a:cubicBezTo>
                  <a:cubicBezTo>
                    <a:pt x="11674" y="210820"/>
                    <a:pt x="14719" y="411480"/>
                    <a:pt x="20808" y="610870"/>
                  </a:cubicBezTo>
                  <a:cubicBezTo>
                    <a:pt x="29943" y="1056640"/>
                    <a:pt x="45166" y="1502410"/>
                    <a:pt x="36032" y="1948180"/>
                  </a:cubicBezTo>
                  <a:cubicBezTo>
                    <a:pt x="32987" y="2169160"/>
                    <a:pt x="11674" y="2390140"/>
                    <a:pt x="2540" y="2611120"/>
                  </a:cubicBezTo>
                  <a:cubicBezTo>
                    <a:pt x="0" y="2730500"/>
                    <a:pt x="20808" y="2849880"/>
                    <a:pt x="39077" y="2967990"/>
                  </a:cubicBezTo>
                  <a:cubicBezTo>
                    <a:pt x="182180" y="2962910"/>
                    <a:pt x="328327" y="2966720"/>
                    <a:pt x="468385" y="2971800"/>
                  </a:cubicBezTo>
                  <a:cubicBezTo>
                    <a:pt x="684562" y="2979420"/>
                    <a:pt x="897694" y="2988310"/>
                    <a:pt x="1113871" y="2992120"/>
                  </a:cubicBezTo>
                  <a:cubicBezTo>
                    <a:pt x="2112546" y="3004820"/>
                    <a:pt x="3114265" y="2997200"/>
                    <a:pt x="4112941" y="2987040"/>
                  </a:cubicBezTo>
                  <a:cubicBezTo>
                    <a:pt x="5096392" y="2975610"/>
                    <a:pt x="6082888" y="2962910"/>
                    <a:pt x="7069385" y="2961640"/>
                  </a:cubicBezTo>
                  <a:cubicBezTo>
                    <a:pt x="7051116" y="2794000"/>
                    <a:pt x="7029803" y="2626360"/>
                    <a:pt x="7017623" y="2457450"/>
                  </a:cubicBezTo>
                  <a:cubicBezTo>
                    <a:pt x="6987176" y="2034540"/>
                    <a:pt x="7029803" y="1612900"/>
                    <a:pt x="7057205" y="1189990"/>
                  </a:cubicBezTo>
                  <a:cubicBezTo>
                    <a:pt x="7082833" y="800100"/>
                    <a:pt x="7089183" y="407670"/>
                    <a:pt x="7035892" y="16510"/>
                  </a:cubicBezTo>
                  <a:close/>
                </a:path>
              </a:pathLst>
            </a:custGeom>
            <a:blipFill>
              <a:blip r:embed="rId6"/>
              <a:stretch>
                <a:fillRect l="-2375" t="0" r="-18513" b="0"/>
              </a:stretch>
            </a:blipFill>
          </p:spPr>
        </p:sp>
      </p:grpSp>
      <p:sp>
        <p:nvSpPr>
          <p:cNvPr name="Freeform 6" id="6"/>
          <p:cNvSpPr/>
          <p:nvPr/>
        </p:nvSpPr>
        <p:spPr>
          <a:xfrm flipH="true" flipV="false" rot="0">
            <a:off x="15209378" y="7078969"/>
            <a:ext cx="3368824" cy="3038067"/>
          </a:xfrm>
          <a:custGeom>
            <a:avLst/>
            <a:gdLst/>
            <a:ahLst/>
            <a:cxnLst/>
            <a:rect r="r" b="b" t="t" l="l"/>
            <a:pathLst>
              <a:path h="3038067" w="3368824">
                <a:moveTo>
                  <a:pt x="3368824" y="0"/>
                </a:moveTo>
                <a:lnTo>
                  <a:pt x="0" y="0"/>
                </a:lnTo>
                <a:lnTo>
                  <a:pt x="0" y="3038067"/>
                </a:lnTo>
                <a:lnTo>
                  <a:pt x="3368824" y="3038067"/>
                </a:lnTo>
                <a:lnTo>
                  <a:pt x="33688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853159" y="1184043"/>
            <a:ext cx="14040631" cy="679450"/>
          </a:xfrm>
          <a:prstGeom prst="rect">
            <a:avLst/>
          </a:prstGeom>
        </p:spPr>
        <p:txBody>
          <a:bodyPr anchor="t" rtlCol="false" tIns="0" lIns="0" bIns="0" rIns="0">
            <a:spAutoFit/>
          </a:bodyPr>
          <a:lstStyle/>
          <a:p>
            <a:pPr algn="r">
              <a:lnSpc>
                <a:spcPts val="5599"/>
              </a:lnSpc>
            </a:pPr>
            <a:r>
              <a:rPr lang="en-US" sz="3999">
                <a:solidFill>
                  <a:srgbClr val="262262"/>
                </a:solidFill>
                <a:latin typeface="Open Sans Bold"/>
              </a:rPr>
              <a:t>Utilization of</a:t>
            </a:r>
            <a:r>
              <a:rPr lang="en-US" sz="3999">
                <a:solidFill>
                  <a:srgbClr val="262262"/>
                </a:solidFill>
                <a:latin typeface="Open Sans Bold"/>
              </a:rPr>
              <a:t> XGBOOST for feature classification</a:t>
            </a:r>
          </a:p>
        </p:txBody>
      </p:sp>
      <p:sp>
        <p:nvSpPr>
          <p:cNvPr name="TextBox 8" id="8"/>
          <p:cNvSpPr txBox="true"/>
          <p:nvPr/>
        </p:nvSpPr>
        <p:spPr>
          <a:xfrm rot="0">
            <a:off x="2446582" y="8678311"/>
            <a:ext cx="12183837" cy="1397000"/>
          </a:xfrm>
          <a:prstGeom prst="rect">
            <a:avLst/>
          </a:prstGeom>
        </p:spPr>
        <p:txBody>
          <a:bodyPr anchor="t" rtlCol="false" tIns="0" lIns="0" bIns="0" rIns="0">
            <a:spAutoFit/>
          </a:bodyPr>
          <a:lstStyle/>
          <a:p>
            <a:pPr algn="r">
              <a:lnSpc>
                <a:spcPts val="2799"/>
              </a:lnSpc>
            </a:pPr>
            <a:r>
              <a:rPr lang="en-US" sz="1999">
                <a:solidFill>
                  <a:srgbClr val="03232C"/>
                </a:solidFill>
                <a:latin typeface="Open Sans"/>
              </a:rPr>
              <a:t>Feature importance in XGBoost is calculated based on how frequently each feature is used in decision trees across all boosting rounds and how much it contributes to reducing the loss function. Features that are frequently used early in the boosting process and contribute substantially to reducing the loss are considered more important.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19" y="3893664"/>
            <a:ext cx="8991681" cy="3889707"/>
          </a:xfrm>
          <a:custGeom>
            <a:avLst/>
            <a:gdLst/>
            <a:ahLst/>
            <a:cxnLst/>
            <a:rect r="r" b="b" t="t" l="l"/>
            <a:pathLst>
              <a:path h="3889707" w="8991681">
                <a:moveTo>
                  <a:pt x="0" y="0"/>
                </a:moveTo>
                <a:lnTo>
                  <a:pt x="8991681" y="0"/>
                </a:lnTo>
                <a:lnTo>
                  <a:pt x="8991681" y="3889707"/>
                </a:lnTo>
                <a:lnTo>
                  <a:pt x="0" y="3889707"/>
                </a:lnTo>
                <a:lnTo>
                  <a:pt x="0" y="0"/>
                </a:lnTo>
                <a:close/>
              </a:path>
            </a:pathLst>
          </a:custGeom>
          <a:blipFill>
            <a:blip r:embed="rId4"/>
            <a:stretch>
              <a:fillRect l="0" t="0" r="-3167" b="0"/>
            </a:stretch>
          </a:blipFill>
        </p:spPr>
      </p:sp>
      <p:sp>
        <p:nvSpPr>
          <p:cNvPr name="Freeform 5" id="5"/>
          <p:cNvSpPr/>
          <p:nvPr/>
        </p:nvSpPr>
        <p:spPr>
          <a:xfrm flipH="false" flipV="false" rot="0">
            <a:off x="9289205" y="3743693"/>
            <a:ext cx="7805398" cy="3792719"/>
          </a:xfrm>
          <a:custGeom>
            <a:avLst/>
            <a:gdLst/>
            <a:ahLst/>
            <a:cxnLst/>
            <a:rect r="r" b="b" t="t" l="l"/>
            <a:pathLst>
              <a:path h="3792719" w="7805398">
                <a:moveTo>
                  <a:pt x="0" y="0"/>
                </a:moveTo>
                <a:lnTo>
                  <a:pt x="7805397" y="0"/>
                </a:lnTo>
                <a:lnTo>
                  <a:pt x="7805397" y="3792719"/>
                </a:lnTo>
                <a:lnTo>
                  <a:pt x="0" y="3792719"/>
                </a:lnTo>
                <a:lnTo>
                  <a:pt x="0" y="0"/>
                </a:lnTo>
                <a:close/>
              </a:path>
            </a:pathLst>
          </a:custGeom>
          <a:blipFill>
            <a:blip r:embed="rId5"/>
            <a:stretch>
              <a:fillRect l="0" t="-4017" r="0" b="-14483"/>
            </a:stretch>
          </a:blipFill>
        </p:spPr>
      </p:sp>
      <p:sp>
        <p:nvSpPr>
          <p:cNvPr name="TextBox 6" id="6"/>
          <p:cNvSpPr txBox="true"/>
          <p:nvPr/>
        </p:nvSpPr>
        <p:spPr>
          <a:xfrm rot="0">
            <a:off x="1839273" y="1043192"/>
            <a:ext cx="14609454" cy="36703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using ARIMA AND SARIMA FOR PREDICTION</a:t>
            </a:r>
          </a:p>
          <a:p>
            <a:pPr>
              <a:lnSpc>
                <a:spcPts val="9799"/>
              </a:lnSpc>
            </a:pPr>
            <a:r>
              <a:rPr lang="en-US" sz="6999">
                <a:solidFill>
                  <a:srgbClr val="03232C"/>
                </a:solidFill>
                <a:latin typeface="Open Sans Extra Bold"/>
              </a:rPr>
              <a:t> </a:t>
            </a:r>
          </a:p>
        </p:txBody>
      </p:sp>
      <p:sp>
        <p:nvSpPr>
          <p:cNvPr name="TextBox 7" id="7"/>
          <p:cNvSpPr txBox="true"/>
          <p:nvPr/>
        </p:nvSpPr>
        <p:spPr>
          <a:xfrm rot="0">
            <a:off x="1839273" y="7853509"/>
            <a:ext cx="4448473" cy="887095"/>
          </a:xfrm>
          <a:prstGeom prst="rect">
            <a:avLst/>
          </a:prstGeom>
        </p:spPr>
        <p:txBody>
          <a:bodyPr anchor="t" rtlCol="false" tIns="0" lIns="0" bIns="0" rIns="0">
            <a:spAutoFit/>
          </a:bodyPr>
          <a:lstStyle/>
          <a:p>
            <a:pPr algn="ctr">
              <a:lnSpc>
                <a:spcPts val="7279"/>
              </a:lnSpc>
            </a:pPr>
            <a:r>
              <a:rPr lang="en-US" sz="5199">
                <a:solidFill>
                  <a:srgbClr val="03232C"/>
                </a:solidFill>
                <a:latin typeface="Open Sans Bold"/>
              </a:rPr>
              <a:t>PRODUCTION</a:t>
            </a:r>
          </a:p>
        </p:txBody>
      </p:sp>
      <p:sp>
        <p:nvSpPr>
          <p:cNvPr name="TextBox 8" id="8"/>
          <p:cNvSpPr txBox="true"/>
          <p:nvPr/>
        </p:nvSpPr>
        <p:spPr>
          <a:xfrm rot="0">
            <a:off x="10205288" y="7853509"/>
            <a:ext cx="5047059" cy="887095"/>
          </a:xfrm>
          <a:prstGeom prst="rect">
            <a:avLst/>
          </a:prstGeom>
        </p:spPr>
        <p:txBody>
          <a:bodyPr anchor="t" rtlCol="false" tIns="0" lIns="0" bIns="0" rIns="0">
            <a:spAutoFit/>
          </a:bodyPr>
          <a:lstStyle/>
          <a:p>
            <a:pPr algn="ctr">
              <a:lnSpc>
                <a:spcPts val="7279"/>
              </a:lnSpc>
            </a:pPr>
            <a:r>
              <a:rPr lang="en-US" sz="5199">
                <a:solidFill>
                  <a:srgbClr val="03232C"/>
                </a:solidFill>
                <a:latin typeface="Open Sans Bold"/>
              </a:rPr>
              <a:t>CONSUMPTION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5439" y="1924961"/>
            <a:ext cx="12502499" cy="5556913"/>
            <a:chOff x="0" y="0"/>
            <a:chExt cx="3292839" cy="1463549"/>
          </a:xfrm>
        </p:grpSpPr>
        <p:sp>
          <p:nvSpPr>
            <p:cNvPr name="Freeform 3" id="3"/>
            <p:cNvSpPr/>
            <p:nvPr/>
          </p:nvSpPr>
          <p:spPr>
            <a:xfrm flipH="false" flipV="false" rot="0">
              <a:off x="0" y="0"/>
              <a:ext cx="3292839" cy="1463549"/>
            </a:xfrm>
            <a:custGeom>
              <a:avLst/>
              <a:gdLst/>
              <a:ahLst/>
              <a:cxnLst/>
              <a:rect r="r" b="b" t="t" l="l"/>
              <a:pathLst>
                <a:path h="1463549" w="3292839">
                  <a:moveTo>
                    <a:pt x="0" y="0"/>
                  </a:moveTo>
                  <a:lnTo>
                    <a:pt x="3292839" y="0"/>
                  </a:lnTo>
                  <a:lnTo>
                    <a:pt x="3292839" y="1463549"/>
                  </a:lnTo>
                  <a:lnTo>
                    <a:pt x="0" y="1463549"/>
                  </a:lnTo>
                  <a:close/>
                </a:path>
              </a:pathLst>
            </a:custGeom>
            <a:solidFill>
              <a:srgbClr val="262262"/>
            </a:solidFill>
          </p:spPr>
        </p:sp>
        <p:sp>
          <p:nvSpPr>
            <p:cNvPr name="TextBox 4" id="4"/>
            <p:cNvSpPr txBox="true"/>
            <p:nvPr/>
          </p:nvSpPr>
          <p:spPr>
            <a:xfrm>
              <a:off x="0" y="-38100"/>
              <a:ext cx="3292839" cy="150164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59173" y="0"/>
            <a:ext cx="6044712" cy="5143500"/>
          </a:xfrm>
          <a:custGeom>
            <a:avLst/>
            <a:gdLst/>
            <a:ahLst/>
            <a:cxnLst/>
            <a:rect r="r" b="b" t="t" l="l"/>
            <a:pathLst>
              <a:path h="5143500" w="6044712">
                <a:moveTo>
                  <a:pt x="0" y="5143500"/>
                </a:moveTo>
                <a:lnTo>
                  <a:pt x="6044711" y="5143500"/>
                </a:lnTo>
                <a:lnTo>
                  <a:pt x="6044711" y="0"/>
                </a:lnTo>
                <a:lnTo>
                  <a:pt x="0" y="0"/>
                </a:lnTo>
                <a:lnTo>
                  <a:pt x="0"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5137150"/>
            <a:ext cx="6044712" cy="5143500"/>
          </a:xfrm>
          <a:custGeom>
            <a:avLst/>
            <a:gdLst/>
            <a:ahLst/>
            <a:cxnLst/>
            <a:rect r="r" b="b" t="t" l="l"/>
            <a:pathLst>
              <a:path h="5143500" w="6044712">
                <a:moveTo>
                  <a:pt x="0" y="0"/>
                </a:moveTo>
                <a:lnTo>
                  <a:pt x="6044712" y="0"/>
                </a:lnTo>
                <a:lnTo>
                  <a:pt x="6044712"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903132" y="1028700"/>
            <a:ext cx="1356168" cy="1231322"/>
          </a:xfrm>
          <a:custGeom>
            <a:avLst/>
            <a:gdLst/>
            <a:ahLst/>
            <a:cxnLst/>
            <a:rect r="r" b="b" t="t" l="l"/>
            <a:pathLst>
              <a:path h="1231322" w="1356168">
                <a:moveTo>
                  <a:pt x="0" y="0"/>
                </a:moveTo>
                <a:lnTo>
                  <a:pt x="1356168" y="0"/>
                </a:lnTo>
                <a:lnTo>
                  <a:pt x="1356168" y="1231322"/>
                </a:lnTo>
                <a:lnTo>
                  <a:pt x="0" y="1231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53021" y="1924961"/>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6501547" y="9136648"/>
            <a:ext cx="3004961" cy="1081786"/>
          </a:xfrm>
          <a:custGeom>
            <a:avLst/>
            <a:gdLst/>
            <a:ahLst/>
            <a:cxnLst/>
            <a:rect r="r" b="b" t="t" l="l"/>
            <a:pathLst>
              <a:path h="1081786" w="3004961">
                <a:moveTo>
                  <a:pt x="0" y="0"/>
                </a:moveTo>
                <a:lnTo>
                  <a:pt x="3004961" y="0"/>
                </a:lnTo>
                <a:lnTo>
                  <a:pt x="3004961" y="1081786"/>
                </a:lnTo>
                <a:lnTo>
                  <a:pt x="0" y="10817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651676" y="3769469"/>
            <a:ext cx="10362114" cy="1800282"/>
          </a:xfrm>
          <a:prstGeom prst="rect">
            <a:avLst/>
          </a:prstGeom>
        </p:spPr>
        <p:txBody>
          <a:bodyPr anchor="t" rtlCol="false" tIns="0" lIns="0" bIns="0" rIns="0">
            <a:spAutoFit/>
          </a:bodyPr>
          <a:lstStyle/>
          <a:p>
            <a:pPr algn="ctr">
              <a:lnSpc>
                <a:spcPts val="13653"/>
              </a:lnSpc>
            </a:pPr>
            <a:r>
              <a:rPr lang="en-US" sz="13002">
                <a:solidFill>
                  <a:srgbClr val="00AEEF"/>
                </a:solidFill>
                <a:latin typeface="Open Sans Extr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17844" y="1028700"/>
            <a:ext cx="4119867" cy="2734094"/>
          </a:xfrm>
          <a:custGeom>
            <a:avLst/>
            <a:gdLst/>
            <a:ahLst/>
            <a:cxnLst/>
            <a:rect r="r" b="b" t="t" l="l"/>
            <a:pathLst>
              <a:path h="2734094" w="4119867">
                <a:moveTo>
                  <a:pt x="0" y="0"/>
                </a:moveTo>
                <a:lnTo>
                  <a:pt x="4119867" y="0"/>
                </a:lnTo>
                <a:lnTo>
                  <a:pt x="4119867" y="2734094"/>
                </a:lnTo>
                <a:lnTo>
                  <a:pt x="0" y="273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872314" y="-7873"/>
            <a:ext cx="11415686" cy="10294873"/>
          </a:xfrm>
          <a:custGeom>
            <a:avLst/>
            <a:gdLst/>
            <a:ahLst/>
            <a:cxnLst/>
            <a:rect r="r" b="b" t="t" l="l"/>
            <a:pathLst>
              <a:path h="10294873" w="11415686">
                <a:moveTo>
                  <a:pt x="11415686" y="0"/>
                </a:moveTo>
                <a:lnTo>
                  <a:pt x="0" y="0"/>
                </a:lnTo>
                <a:lnTo>
                  <a:pt x="0" y="10294873"/>
                </a:lnTo>
                <a:lnTo>
                  <a:pt x="11415686" y="10294873"/>
                </a:lnTo>
                <a:lnTo>
                  <a:pt x="114156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953" y="8672368"/>
            <a:ext cx="2175747" cy="1851363"/>
          </a:xfrm>
          <a:custGeom>
            <a:avLst/>
            <a:gdLst/>
            <a:ahLst/>
            <a:cxnLst/>
            <a:rect r="r" b="b" t="t" l="l"/>
            <a:pathLst>
              <a:path h="1851363" w="2175747">
                <a:moveTo>
                  <a:pt x="0" y="0"/>
                </a:moveTo>
                <a:lnTo>
                  <a:pt x="2175747" y="0"/>
                </a:lnTo>
                <a:lnTo>
                  <a:pt x="2175747" y="1851363"/>
                </a:lnTo>
                <a:lnTo>
                  <a:pt x="0" y="1851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0555111" y="2516378"/>
            <a:ext cx="6527809" cy="6741922"/>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l="-27567" t="0" r="-27567"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AEEF"/>
            </a:solidFill>
          </p:spPr>
        </p:sp>
      </p:grpSp>
      <p:sp>
        <p:nvSpPr>
          <p:cNvPr name="Freeform 8" id="8"/>
          <p:cNvSpPr/>
          <p:nvPr/>
        </p:nvSpPr>
        <p:spPr>
          <a:xfrm flipH="false" flipV="false" rot="0">
            <a:off x="7694599" y="4843583"/>
            <a:ext cx="2246489" cy="812821"/>
          </a:xfrm>
          <a:custGeom>
            <a:avLst/>
            <a:gdLst/>
            <a:ahLst/>
            <a:cxnLst/>
            <a:rect r="r" b="b" t="t" l="l"/>
            <a:pathLst>
              <a:path h="812821" w="2246489">
                <a:moveTo>
                  <a:pt x="0" y="0"/>
                </a:moveTo>
                <a:lnTo>
                  <a:pt x="2246489" y="0"/>
                </a:lnTo>
                <a:lnTo>
                  <a:pt x="2246489" y="812820"/>
                </a:lnTo>
                <a:lnTo>
                  <a:pt x="0" y="8128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true" rot="0">
            <a:off x="-1257175" y="-2190619"/>
            <a:ext cx="5412837" cy="9303314"/>
          </a:xfrm>
          <a:custGeom>
            <a:avLst/>
            <a:gdLst/>
            <a:ahLst/>
            <a:cxnLst/>
            <a:rect r="r" b="b" t="t" l="l"/>
            <a:pathLst>
              <a:path h="9303314" w="5412837">
                <a:moveTo>
                  <a:pt x="0" y="9303314"/>
                </a:moveTo>
                <a:lnTo>
                  <a:pt x="5412838" y="9303314"/>
                </a:lnTo>
                <a:lnTo>
                  <a:pt x="5412838" y="0"/>
                </a:lnTo>
                <a:lnTo>
                  <a:pt x="0" y="0"/>
                </a:lnTo>
                <a:lnTo>
                  <a:pt x="0" y="930331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9953" y="344318"/>
            <a:ext cx="4551399" cy="198607"/>
          </a:xfrm>
          <a:custGeom>
            <a:avLst/>
            <a:gdLst/>
            <a:ahLst/>
            <a:cxnLst/>
            <a:rect r="r" b="b" t="t" l="l"/>
            <a:pathLst>
              <a:path h="198607" w="4551399">
                <a:moveTo>
                  <a:pt x="0" y="0"/>
                </a:moveTo>
                <a:lnTo>
                  <a:pt x="4551399" y="0"/>
                </a:lnTo>
                <a:lnTo>
                  <a:pt x="4551399" y="198607"/>
                </a:lnTo>
                <a:lnTo>
                  <a:pt x="0" y="1986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2088721" y="885825"/>
            <a:ext cx="7750631" cy="1295789"/>
          </a:xfrm>
          <a:prstGeom prst="rect">
            <a:avLst/>
          </a:prstGeom>
        </p:spPr>
        <p:txBody>
          <a:bodyPr anchor="t" rtlCol="false" tIns="0" lIns="0" bIns="0" rIns="0">
            <a:spAutoFit/>
          </a:bodyPr>
          <a:lstStyle/>
          <a:p>
            <a:pPr>
              <a:lnSpc>
                <a:spcPts val="10654"/>
              </a:lnSpc>
            </a:pPr>
            <a:r>
              <a:rPr lang="en-US" sz="7610">
                <a:solidFill>
                  <a:srgbClr val="262262"/>
                </a:solidFill>
                <a:latin typeface="Open Sans Extra Bold"/>
              </a:rPr>
              <a:t>Content</a:t>
            </a:r>
          </a:p>
        </p:txBody>
      </p:sp>
      <p:sp>
        <p:nvSpPr>
          <p:cNvPr name="TextBox 12" id="12"/>
          <p:cNvSpPr txBox="true"/>
          <p:nvPr/>
        </p:nvSpPr>
        <p:spPr>
          <a:xfrm rot="0">
            <a:off x="2088721" y="3592577"/>
            <a:ext cx="8321043" cy="4781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Open Sans"/>
              </a:rPr>
              <a:t>weather analysis</a:t>
            </a:r>
          </a:p>
          <a:p>
            <a:pPr>
              <a:lnSpc>
                <a:spcPts val="4200"/>
              </a:lnSpc>
            </a:pPr>
          </a:p>
          <a:p>
            <a:pPr marL="647700" indent="-323850" lvl="1">
              <a:lnSpc>
                <a:spcPts val="4200"/>
              </a:lnSpc>
              <a:buFont typeface="Arial"/>
              <a:buChar char="•"/>
            </a:pPr>
            <a:r>
              <a:rPr lang="en-US" sz="3000">
                <a:solidFill>
                  <a:srgbClr val="000000"/>
                </a:solidFill>
                <a:latin typeface="Open Sans"/>
              </a:rPr>
              <a:t>consumption analysis</a:t>
            </a:r>
          </a:p>
          <a:p>
            <a:pPr>
              <a:lnSpc>
                <a:spcPts val="4200"/>
              </a:lnSpc>
            </a:pPr>
          </a:p>
          <a:p>
            <a:pPr marL="647700" indent="-323850" lvl="1">
              <a:lnSpc>
                <a:spcPts val="4200"/>
              </a:lnSpc>
              <a:buFont typeface="Arial"/>
              <a:buChar char="•"/>
            </a:pPr>
            <a:r>
              <a:rPr lang="en-US" sz="3000">
                <a:solidFill>
                  <a:srgbClr val="000000"/>
                </a:solidFill>
                <a:latin typeface="Open Sans"/>
              </a:rPr>
              <a:t>production analysis</a:t>
            </a:r>
          </a:p>
          <a:p>
            <a:pPr>
              <a:lnSpc>
                <a:spcPts val="4200"/>
              </a:lnSpc>
            </a:pPr>
          </a:p>
          <a:p>
            <a:pPr marL="647700" indent="-323850" lvl="1">
              <a:lnSpc>
                <a:spcPts val="4200"/>
              </a:lnSpc>
              <a:buFont typeface="Arial"/>
              <a:buChar char="•"/>
            </a:pPr>
            <a:r>
              <a:rPr lang="en-US" sz="3000">
                <a:solidFill>
                  <a:srgbClr val="000000"/>
                </a:solidFill>
                <a:latin typeface="Open Sans"/>
              </a:rPr>
              <a:t>aproach statistics</a:t>
            </a:r>
          </a:p>
          <a:p>
            <a:pPr>
              <a:lnSpc>
                <a:spcPts val="4200"/>
              </a:lnSpc>
            </a:pPr>
          </a:p>
          <a:p>
            <a:pPr marL="647700" indent="-323850" lvl="1">
              <a:lnSpc>
                <a:spcPts val="4200"/>
              </a:lnSpc>
              <a:buFont typeface="Arial"/>
              <a:buChar char="•"/>
            </a:pPr>
            <a:r>
              <a:rPr lang="en-US" sz="3000">
                <a:solidFill>
                  <a:srgbClr val="000000"/>
                </a:solidFill>
                <a:latin typeface="Open Sans"/>
              </a:rPr>
              <a:t>Importance of features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22660" y="6850698"/>
            <a:ext cx="4765199" cy="3162360"/>
          </a:xfrm>
          <a:custGeom>
            <a:avLst/>
            <a:gdLst/>
            <a:ahLst/>
            <a:cxnLst/>
            <a:rect r="r" b="b" t="t" l="l"/>
            <a:pathLst>
              <a:path h="3162360" w="4765199">
                <a:moveTo>
                  <a:pt x="0" y="0"/>
                </a:moveTo>
                <a:lnTo>
                  <a:pt x="4765199" y="0"/>
                </a:lnTo>
                <a:lnTo>
                  <a:pt x="4765199" y="3162360"/>
                </a:lnTo>
                <a:lnTo>
                  <a:pt x="0" y="316236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0751" y="7432890"/>
            <a:ext cx="3851908" cy="522768"/>
            <a:chOff x="0" y="0"/>
            <a:chExt cx="1014494" cy="137684"/>
          </a:xfrm>
        </p:grpSpPr>
        <p:sp>
          <p:nvSpPr>
            <p:cNvPr name="Freeform 4" id="4"/>
            <p:cNvSpPr/>
            <p:nvPr/>
          </p:nvSpPr>
          <p:spPr>
            <a:xfrm flipH="false" flipV="false" rot="0">
              <a:off x="0" y="0"/>
              <a:ext cx="1014494" cy="137684"/>
            </a:xfrm>
            <a:custGeom>
              <a:avLst/>
              <a:gdLst/>
              <a:ahLst/>
              <a:cxnLst/>
              <a:rect r="r" b="b" t="t" l="l"/>
              <a:pathLst>
                <a:path h="137684" w="1014494">
                  <a:moveTo>
                    <a:pt x="68842" y="0"/>
                  </a:moveTo>
                  <a:lnTo>
                    <a:pt x="945653" y="0"/>
                  </a:lnTo>
                  <a:cubicBezTo>
                    <a:pt x="963911" y="0"/>
                    <a:pt x="981421" y="7253"/>
                    <a:pt x="994331" y="20163"/>
                  </a:cubicBezTo>
                  <a:cubicBezTo>
                    <a:pt x="1007241" y="33074"/>
                    <a:pt x="1014494" y="50584"/>
                    <a:pt x="1014494" y="68842"/>
                  </a:cubicBezTo>
                  <a:lnTo>
                    <a:pt x="1014494" y="68842"/>
                  </a:lnTo>
                  <a:cubicBezTo>
                    <a:pt x="1014494" y="106862"/>
                    <a:pt x="983673" y="137684"/>
                    <a:pt x="945653" y="137684"/>
                  </a:cubicBezTo>
                  <a:lnTo>
                    <a:pt x="68842" y="137684"/>
                  </a:lnTo>
                  <a:cubicBezTo>
                    <a:pt x="30822" y="137684"/>
                    <a:pt x="0" y="106862"/>
                    <a:pt x="0" y="68842"/>
                  </a:cubicBezTo>
                  <a:lnTo>
                    <a:pt x="0" y="68842"/>
                  </a:lnTo>
                  <a:cubicBezTo>
                    <a:pt x="0" y="30822"/>
                    <a:pt x="30822" y="0"/>
                    <a:pt x="68842" y="0"/>
                  </a:cubicBezTo>
                  <a:close/>
                </a:path>
              </a:pathLst>
            </a:custGeom>
            <a:solidFill>
              <a:srgbClr val="262262"/>
            </a:solidFill>
          </p:spPr>
        </p:sp>
        <p:sp>
          <p:nvSpPr>
            <p:cNvPr name="TextBox 5" id="5"/>
            <p:cNvSpPr txBox="true"/>
            <p:nvPr/>
          </p:nvSpPr>
          <p:spPr>
            <a:xfrm>
              <a:off x="0" y="-38100"/>
              <a:ext cx="1014494" cy="17578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178671" y="0"/>
            <a:ext cx="4928858" cy="2804968"/>
          </a:xfrm>
          <a:custGeom>
            <a:avLst/>
            <a:gdLst/>
            <a:ahLst/>
            <a:cxnLst/>
            <a:rect r="r" b="b" t="t" l="l"/>
            <a:pathLst>
              <a:path h="2804968" w="4928858">
                <a:moveTo>
                  <a:pt x="0" y="0"/>
                </a:moveTo>
                <a:lnTo>
                  <a:pt x="4928857" y="0"/>
                </a:lnTo>
                <a:lnTo>
                  <a:pt x="4928857" y="2804968"/>
                </a:lnTo>
                <a:lnTo>
                  <a:pt x="0" y="2804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0149268" y="-74812"/>
            <a:ext cx="8138732" cy="10361812"/>
          </a:xfrm>
          <a:custGeom>
            <a:avLst/>
            <a:gdLst/>
            <a:ahLst/>
            <a:cxnLst/>
            <a:rect r="r" b="b" t="t" l="l"/>
            <a:pathLst>
              <a:path h="10361812" w="8138732">
                <a:moveTo>
                  <a:pt x="8138732" y="0"/>
                </a:moveTo>
                <a:lnTo>
                  <a:pt x="0" y="0"/>
                </a:lnTo>
                <a:lnTo>
                  <a:pt x="0" y="10361812"/>
                </a:lnTo>
                <a:lnTo>
                  <a:pt x="8138732" y="10361812"/>
                </a:lnTo>
                <a:lnTo>
                  <a:pt x="81387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079161" y="1982588"/>
            <a:ext cx="6471614" cy="6321823"/>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8"/>
              <a:stretch>
                <a:fillRect l="-26127" t="0" r="-26127" b="0"/>
              </a:stretch>
            </a:blipFill>
          </p:spPr>
        </p:sp>
      </p:grpSp>
      <p:sp>
        <p:nvSpPr>
          <p:cNvPr name="Freeform 10" id="10"/>
          <p:cNvSpPr/>
          <p:nvPr/>
        </p:nvSpPr>
        <p:spPr>
          <a:xfrm flipH="false" flipV="false" rot="0">
            <a:off x="0" y="7292450"/>
            <a:ext cx="2994550" cy="2994550"/>
          </a:xfrm>
          <a:custGeom>
            <a:avLst/>
            <a:gdLst/>
            <a:ahLst/>
            <a:cxnLst/>
            <a:rect r="r" b="b" t="t" l="l"/>
            <a:pathLst>
              <a:path h="2994550" w="2994550">
                <a:moveTo>
                  <a:pt x="0" y="0"/>
                </a:moveTo>
                <a:lnTo>
                  <a:pt x="2994550" y="0"/>
                </a:lnTo>
                <a:lnTo>
                  <a:pt x="2994550" y="2994550"/>
                </a:lnTo>
                <a:lnTo>
                  <a:pt x="0" y="29945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5400000">
            <a:off x="8255067" y="5041938"/>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0">
            <a:off x="0" y="-74812"/>
            <a:ext cx="3151144" cy="3151144"/>
          </a:xfrm>
          <a:custGeom>
            <a:avLst/>
            <a:gdLst/>
            <a:ahLst/>
            <a:cxnLst/>
            <a:rect r="r" b="b" t="t" l="l"/>
            <a:pathLst>
              <a:path h="3151144" w="3151144">
                <a:moveTo>
                  <a:pt x="0" y="3151145"/>
                </a:moveTo>
                <a:lnTo>
                  <a:pt x="3151144" y="3151145"/>
                </a:lnTo>
                <a:lnTo>
                  <a:pt x="3151144" y="0"/>
                </a:lnTo>
                <a:lnTo>
                  <a:pt x="0" y="0"/>
                </a:lnTo>
                <a:lnTo>
                  <a:pt x="0" y="3151145"/>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405746" y="1194957"/>
            <a:ext cx="9637975" cy="3479801"/>
          </a:xfrm>
          <a:prstGeom prst="rect">
            <a:avLst/>
          </a:prstGeom>
        </p:spPr>
        <p:txBody>
          <a:bodyPr anchor="t" rtlCol="false" tIns="0" lIns="0" bIns="0" rIns="0">
            <a:spAutoFit/>
          </a:bodyPr>
          <a:lstStyle/>
          <a:p>
            <a:pPr>
              <a:lnSpc>
                <a:spcPts val="13999"/>
              </a:lnSpc>
            </a:pPr>
            <a:r>
              <a:rPr lang="en-US" sz="9999">
                <a:solidFill>
                  <a:srgbClr val="262262"/>
                </a:solidFill>
                <a:latin typeface="Open Sans Extra Bold"/>
              </a:rPr>
              <a:t>Predict Energy Behavior of </a:t>
            </a:r>
          </a:p>
        </p:txBody>
      </p:sp>
      <p:sp>
        <p:nvSpPr>
          <p:cNvPr name="TextBox 14" id="14"/>
          <p:cNvSpPr txBox="true"/>
          <p:nvPr/>
        </p:nvSpPr>
        <p:spPr>
          <a:xfrm rot="0">
            <a:off x="1301117" y="4813402"/>
            <a:ext cx="7527918" cy="1708151"/>
          </a:xfrm>
          <a:prstGeom prst="rect">
            <a:avLst/>
          </a:prstGeom>
        </p:spPr>
        <p:txBody>
          <a:bodyPr anchor="t" rtlCol="false" tIns="0" lIns="0" bIns="0" rIns="0">
            <a:spAutoFit/>
          </a:bodyPr>
          <a:lstStyle/>
          <a:p>
            <a:pPr>
              <a:lnSpc>
                <a:spcPts val="13999"/>
              </a:lnSpc>
            </a:pPr>
            <a:r>
              <a:rPr lang="en-US" sz="9999">
                <a:solidFill>
                  <a:srgbClr val="1B75BC"/>
                </a:solidFill>
                <a:latin typeface="Open Sans Extra Bold"/>
              </a:rPr>
              <a:t>Prosumer </a:t>
            </a:r>
          </a:p>
        </p:txBody>
      </p:sp>
      <p:sp>
        <p:nvSpPr>
          <p:cNvPr name="TextBox 15" id="15"/>
          <p:cNvSpPr txBox="true"/>
          <p:nvPr/>
        </p:nvSpPr>
        <p:spPr>
          <a:xfrm rot="0">
            <a:off x="1802978" y="7425034"/>
            <a:ext cx="3587455" cy="4813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rPr>
              <a:t>sagemcom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17844" y="1028700"/>
            <a:ext cx="4119867" cy="2734094"/>
          </a:xfrm>
          <a:custGeom>
            <a:avLst/>
            <a:gdLst/>
            <a:ahLst/>
            <a:cxnLst/>
            <a:rect r="r" b="b" t="t" l="l"/>
            <a:pathLst>
              <a:path h="2734094" w="4119867">
                <a:moveTo>
                  <a:pt x="0" y="0"/>
                </a:moveTo>
                <a:lnTo>
                  <a:pt x="4119867" y="0"/>
                </a:lnTo>
                <a:lnTo>
                  <a:pt x="4119867" y="2734094"/>
                </a:lnTo>
                <a:lnTo>
                  <a:pt x="0" y="27340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872314" y="-7873"/>
            <a:ext cx="11415686" cy="10294873"/>
          </a:xfrm>
          <a:custGeom>
            <a:avLst/>
            <a:gdLst/>
            <a:ahLst/>
            <a:cxnLst/>
            <a:rect r="r" b="b" t="t" l="l"/>
            <a:pathLst>
              <a:path h="10294873" w="11415686">
                <a:moveTo>
                  <a:pt x="11415686" y="0"/>
                </a:moveTo>
                <a:lnTo>
                  <a:pt x="0" y="0"/>
                </a:lnTo>
                <a:lnTo>
                  <a:pt x="0" y="10294873"/>
                </a:lnTo>
                <a:lnTo>
                  <a:pt x="11415686" y="10294873"/>
                </a:lnTo>
                <a:lnTo>
                  <a:pt x="1141568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953" y="8672368"/>
            <a:ext cx="2175747" cy="1851363"/>
          </a:xfrm>
          <a:custGeom>
            <a:avLst/>
            <a:gdLst/>
            <a:ahLst/>
            <a:cxnLst/>
            <a:rect r="r" b="b" t="t" l="l"/>
            <a:pathLst>
              <a:path h="1851363" w="2175747">
                <a:moveTo>
                  <a:pt x="0" y="0"/>
                </a:moveTo>
                <a:lnTo>
                  <a:pt x="2175747" y="0"/>
                </a:lnTo>
                <a:lnTo>
                  <a:pt x="2175747" y="1851363"/>
                </a:lnTo>
                <a:lnTo>
                  <a:pt x="0" y="1851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0555111" y="2516378"/>
            <a:ext cx="6527809" cy="6741922"/>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l="-27567" t="0" r="-27567"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00AEEF"/>
            </a:solidFill>
          </p:spPr>
        </p:sp>
      </p:grpSp>
      <p:sp>
        <p:nvSpPr>
          <p:cNvPr name="Freeform 8" id="8"/>
          <p:cNvSpPr/>
          <p:nvPr/>
        </p:nvSpPr>
        <p:spPr>
          <a:xfrm flipH="false" flipV="false" rot="0">
            <a:off x="7694599" y="4843583"/>
            <a:ext cx="2246489" cy="812821"/>
          </a:xfrm>
          <a:custGeom>
            <a:avLst/>
            <a:gdLst/>
            <a:ahLst/>
            <a:cxnLst/>
            <a:rect r="r" b="b" t="t" l="l"/>
            <a:pathLst>
              <a:path h="812821" w="2246489">
                <a:moveTo>
                  <a:pt x="0" y="0"/>
                </a:moveTo>
                <a:lnTo>
                  <a:pt x="2246489" y="0"/>
                </a:lnTo>
                <a:lnTo>
                  <a:pt x="2246489" y="812820"/>
                </a:lnTo>
                <a:lnTo>
                  <a:pt x="0" y="8128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true" rot="0">
            <a:off x="-1257175" y="-2190619"/>
            <a:ext cx="5412837" cy="9303314"/>
          </a:xfrm>
          <a:custGeom>
            <a:avLst/>
            <a:gdLst/>
            <a:ahLst/>
            <a:cxnLst/>
            <a:rect r="r" b="b" t="t" l="l"/>
            <a:pathLst>
              <a:path h="9303314" w="5412837">
                <a:moveTo>
                  <a:pt x="0" y="9303314"/>
                </a:moveTo>
                <a:lnTo>
                  <a:pt x="5412838" y="9303314"/>
                </a:lnTo>
                <a:lnTo>
                  <a:pt x="5412838" y="0"/>
                </a:lnTo>
                <a:lnTo>
                  <a:pt x="0" y="0"/>
                </a:lnTo>
                <a:lnTo>
                  <a:pt x="0" y="9303314"/>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99953" y="344318"/>
            <a:ext cx="4551399" cy="198607"/>
          </a:xfrm>
          <a:custGeom>
            <a:avLst/>
            <a:gdLst/>
            <a:ahLst/>
            <a:cxnLst/>
            <a:rect r="r" b="b" t="t" l="l"/>
            <a:pathLst>
              <a:path h="198607" w="4551399">
                <a:moveTo>
                  <a:pt x="0" y="0"/>
                </a:moveTo>
                <a:lnTo>
                  <a:pt x="4551399" y="0"/>
                </a:lnTo>
                <a:lnTo>
                  <a:pt x="4551399" y="198607"/>
                </a:lnTo>
                <a:lnTo>
                  <a:pt x="0" y="19860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2088721" y="885825"/>
            <a:ext cx="7750631" cy="1295789"/>
          </a:xfrm>
          <a:prstGeom prst="rect">
            <a:avLst/>
          </a:prstGeom>
        </p:spPr>
        <p:txBody>
          <a:bodyPr anchor="t" rtlCol="false" tIns="0" lIns="0" bIns="0" rIns="0">
            <a:spAutoFit/>
          </a:bodyPr>
          <a:lstStyle/>
          <a:p>
            <a:pPr>
              <a:lnSpc>
                <a:spcPts val="10654"/>
              </a:lnSpc>
            </a:pPr>
            <a:r>
              <a:rPr lang="en-US" sz="7610">
                <a:solidFill>
                  <a:srgbClr val="262262"/>
                </a:solidFill>
                <a:latin typeface="Open Sans Extra Bold"/>
              </a:rPr>
              <a:t>Content</a:t>
            </a:r>
          </a:p>
        </p:txBody>
      </p:sp>
      <p:sp>
        <p:nvSpPr>
          <p:cNvPr name="TextBox 12" id="12"/>
          <p:cNvSpPr txBox="true"/>
          <p:nvPr/>
        </p:nvSpPr>
        <p:spPr>
          <a:xfrm rot="0">
            <a:off x="2088721" y="3592577"/>
            <a:ext cx="8321043" cy="47815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Open Sans"/>
              </a:rPr>
              <a:t>data representation</a:t>
            </a:r>
          </a:p>
          <a:p>
            <a:pPr>
              <a:lnSpc>
                <a:spcPts val="4200"/>
              </a:lnSpc>
            </a:pPr>
          </a:p>
          <a:p>
            <a:pPr marL="647700" indent="-323850" lvl="1">
              <a:lnSpc>
                <a:spcPts val="4200"/>
              </a:lnSpc>
              <a:buFont typeface="Arial"/>
              <a:buChar char="•"/>
            </a:pPr>
            <a:r>
              <a:rPr lang="en-US" sz="3000">
                <a:solidFill>
                  <a:srgbClr val="000000"/>
                </a:solidFill>
                <a:latin typeface="Open Sans"/>
              </a:rPr>
              <a:t>LGBM</a:t>
            </a:r>
          </a:p>
          <a:p>
            <a:pPr>
              <a:lnSpc>
                <a:spcPts val="4200"/>
              </a:lnSpc>
            </a:pPr>
          </a:p>
          <a:p>
            <a:pPr marL="647700" indent="-323850" lvl="1">
              <a:lnSpc>
                <a:spcPts val="4200"/>
              </a:lnSpc>
              <a:buFont typeface="Arial"/>
              <a:buChar char="•"/>
            </a:pPr>
            <a:r>
              <a:rPr lang="en-US" sz="3000">
                <a:solidFill>
                  <a:srgbClr val="000000"/>
                </a:solidFill>
                <a:latin typeface="Open Sans"/>
              </a:rPr>
              <a:t>LSTM</a:t>
            </a:r>
          </a:p>
          <a:p>
            <a:pPr>
              <a:lnSpc>
                <a:spcPts val="4200"/>
              </a:lnSpc>
            </a:pPr>
          </a:p>
          <a:p>
            <a:pPr marL="647700" indent="-323850" lvl="1">
              <a:lnSpc>
                <a:spcPts val="4200"/>
              </a:lnSpc>
              <a:buFont typeface="Arial"/>
              <a:buChar char="•"/>
            </a:pPr>
            <a:r>
              <a:rPr lang="en-US" sz="3000">
                <a:solidFill>
                  <a:srgbClr val="000000"/>
                </a:solidFill>
                <a:latin typeface="Open Sans"/>
              </a:rPr>
              <a:t>ARIMA &amp; LSTM</a:t>
            </a:r>
          </a:p>
          <a:p>
            <a:pPr>
              <a:lnSpc>
                <a:spcPts val="4200"/>
              </a:lnSpc>
            </a:pPr>
          </a:p>
          <a:p>
            <a:pPr>
              <a:lnSpc>
                <a:spcPts val="420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93296">
            <a:off x="10998987" y="-359784"/>
            <a:ext cx="7914990" cy="17514599"/>
            <a:chOff x="0" y="0"/>
            <a:chExt cx="2084606" cy="4612898"/>
          </a:xfrm>
        </p:grpSpPr>
        <p:sp>
          <p:nvSpPr>
            <p:cNvPr name="Freeform 3" id="3"/>
            <p:cNvSpPr/>
            <p:nvPr/>
          </p:nvSpPr>
          <p:spPr>
            <a:xfrm flipH="false" flipV="false" rot="0">
              <a:off x="0" y="0"/>
              <a:ext cx="2084606" cy="4612898"/>
            </a:xfrm>
            <a:custGeom>
              <a:avLst/>
              <a:gdLst/>
              <a:ahLst/>
              <a:cxnLst/>
              <a:rect r="r" b="b" t="t" l="l"/>
              <a:pathLst>
                <a:path h="4612898" w="2084606">
                  <a:moveTo>
                    <a:pt x="0" y="0"/>
                  </a:moveTo>
                  <a:lnTo>
                    <a:pt x="2084606" y="0"/>
                  </a:lnTo>
                  <a:lnTo>
                    <a:pt x="2084606" y="4612898"/>
                  </a:lnTo>
                  <a:lnTo>
                    <a:pt x="0" y="4612898"/>
                  </a:lnTo>
                  <a:close/>
                </a:path>
              </a:pathLst>
            </a:custGeom>
            <a:solidFill>
              <a:srgbClr val="DBF2FA"/>
            </a:solidFill>
          </p:spPr>
        </p:sp>
        <p:sp>
          <p:nvSpPr>
            <p:cNvPr name="TextBox 4" id="4"/>
            <p:cNvSpPr txBox="true"/>
            <p:nvPr/>
          </p:nvSpPr>
          <p:spPr>
            <a:xfrm>
              <a:off x="0" y="-38100"/>
              <a:ext cx="2084606" cy="46509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2133501" y="-2646203"/>
            <a:ext cx="7802217" cy="10287000"/>
          </a:xfrm>
          <a:custGeom>
            <a:avLst/>
            <a:gdLst/>
            <a:ahLst/>
            <a:cxnLst/>
            <a:rect r="r" b="b" t="t" l="l"/>
            <a:pathLst>
              <a:path h="10287000" w="7802217">
                <a:moveTo>
                  <a:pt x="0" y="10287000"/>
                </a:moveTo>
                <a:lnTo>
                  <a:pt x="7802217" y="10287000"/>
                </a:lnTo>
                <a:lnTo>
                  <a:pt x="7802217"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056012" y="6218974"/>
            <a:ext cx="3231988" cy="4114800"/>
          </a:xfrm>
          <a:custGeom>
            <a:avLst/>
            <a:gdLst/>
            <a:ahLst/>
            <a:cxnLst/>
            <a:rect r="r" b="b" t="t" l="l"/>
            <a:pathLst>
              <a:path h="4114800" w="3231988">
                <a:moveTo>
                  <a:pt x="3231988" y="0"/>
                </a:moveTo>
                <a:lnTo>
                  <a:pt x="0" y="0"/>
                </a:lnTo>
                <a:lnTo>
                  <a:pt x="0" y="4114800"/>
                </a:lnTo>
                <a:lnTo>
                  <a:pt x="3231988" y="4114800"/>
                </a:lnTo>
                <a:lnTo>
                  <a:pt x="32319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602445" y="1028700"/>
            <a:ext cx="5685555" cy="192731"/>
          </a:xfrm>
          <a:custGeom>
            <a:avLst/>
            <a:gdLst/>
            <a:ahLst/>
            <a:cxnLst/>
            <a:rect r="r" b="b" t="t" l="l"/>
            <a:pathLst>
              <a:path h="192731" w="5685555">
                <a:moveTo>
                  <a:pt x="0" y="0"/>
                </a:moveTo>
                <a:lnTo>
                  <a:pt x="5685555" y="0"/>
                </a:lnTo>
                <a:lnTo>
                  <a:pt x="5685555" y="192731"/>
                </a:lnTo>
                <a:lnTo>
                  <a:pt x="0" y="192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78425" y="2588530"/>
            <a:ext cx="13242318" cy="1397742"/>
          </a:xfrm>
          <a:prstGeom prst="rect">
            <a:avLst/>
          </a:prstGeom>
        </p:spPr>
        <p:txBody>
          <a:bodyPr anchor="t" rtlCol="false" tIns="0" lIns="0" bIns="0" rIns="0">
            <a:spAutoFit/>
          </a:bodyPr>
          <a:lstStyle/>
          <a:p>
            <a:pPr>
              <a:lnSpc>
                <a:spcPts val="11378"/>
              </a:lnSpc>
            </a:pPr>
            <a:r>
              <a:rPr lang="en-US" sz="8127">
                <a:solidFill>
                  <a:srgbClr val="2379BE"/>
                </a:solidFill>
                <a:latin typeface="Open Sans Extra Bold"/>
              </a:rPr>
              <a:t>1/ Data representation</a:t>
            </a:r>
          </a:p>
        </p:txBody>
      </p:sp>
      <p:sp>
        <p:nvSpPr>
          <p:cNvPr name="TextBox 9" id="9"/>
          <p:cNvSpPr txBox="true"/>
          <p:nvPr/>
        </p:nvSpPr>
        <p:spPr>
          <a:xfrm rot="0">
            <a:off x="4228445" y="4423037"/>
            <a:ext cx="4431804" cy="580390"/>
          </a:xfrm>
          <a:prstGeom prst="rect">
            <a:avLst/>
          </a:prstGeom>
        </p:spPr>
        <p:txBody>
          <a:bodyPr anchor="t" rtlCol="false" tIns="0" lIns="0" bIns="0" rIns="0">
            <a:spAutoFit/>
          </a:bodyPr>
          <a:lstStyle/>
          <a:p>
            <a:pPr algn="l">
              <a:lnSpc>
                <a:spcPts val="4759"/>
              </a:lnSpc>
            </a:pPr>
            <a:r>
              <a:rPr lang="en-US" sz="3399">
                <a:solidFill>
                  <a:srgbClr val="2379BE"/>
                </a:solidFill>
                <a:latin typeface="Open Sans"/>
              </a:rPr>
              <a:t>1</a:t>
            </a:r>
            <a:r>
              <a:rPr lang="en-US" sz="3399">
                <a:solidFill>
                  <a:srgbClr val="2379BE"/>
                </a:solidFill>
                <a:latin typeface="Open Sans"/>
              </a:rPr>
              <a:t>. rappel for my data </a:t>
            </a:r>
            <a:r>
              <a:rPr lang="en-US" sz="3399">
                <a:solidFill>
                  <a:srgbClr val="2379BE"/>
                </a:solidFill>
                <a:latin typeface="Open Sans"/>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0611946" cy="1543050"/>
            <a:chOff x="0" y="0"/>
            <a:chExt cx="2794916" cy="406400"/>
          </a:xfrm>
        </p:grpSpPr>
        <p:sp>
          <p:nvSpPr>
            <p:cNvPr name="Freeform 3" id="3"/>
            <p:cNvSpPr/>
            <p:nvPr/>
          </p:nvSpPr>
          <p:spPr>
            <a:xfrm flipH="false" flipV="false" rot="0">
              <a:off x="0" y="0"/>
              <a:ext cx="2794916" cy="406400"/>
            </a:xfrm>
            <a:custGeom>
              <a:avLst/>
              <a:gdLst/>
              <a:ahLst/>
              <a:cxnLst/>
              <a:rect r="r" b="b" t="t" l="l"/>
              <a:pathLst>
                <a:path h="406400" w="2794916">
                  <a:moveTo>
                    <a:pt x="0" y="0"/>
                  </a:moveTo>
                  <a:lnTo>
                    <a:pt x="2794916" y="0"/>
                  </a:lnTo>
                  <a:lnTo>
                    <a:pt x="2794916" y="406400"/>
                  </a:lnTo>
                  <a:lnTo>
                    <a:pt x="0" y="406400"/>
                  </a:lnTo>
                  <a:close/>
                </a:path>
              </a:pathLst>
            </a:custGeom>
            <a:solidFill>
              <a:srgbClr val="00AEEF"/>
            </a:solidFill>
          </p:spPr>
        </p:sp>
        <p:sp>
          <p:nvSpPr>
            <p:cNvPr name="TextBox 4" id="4"/>
            <p:cNvSpPr txBox="true"/>
            <p:nvPr/>
          </p:nvSpPr>
          <p:spPr>
            <a:xfrm>
              <a:off x="0" y="-38100"/>
              <a:ext cx="2794916"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98380" y="2282276"/>
            <a:ext cx="12963535" cy="6694984"/>
          </a:xfrm>
          <a:custGeom>
            <a:avLst/>
            <a:gdLst/>
            <a:ahLst/>
            <a:cxnLst/>
            <a:rect r="r" b="b" t="t" l="l"/>
            <a:pathLst>
              <a:path h="6694984" w="12963535">
                <a:moveTo>
                  <a:pt x="0" y="0"/>
                </a:moveTo>
                <a:lnTo>
                  <a:pt x="12963535" y="0"/>
                </a:lnTo>
                <a:lnTo>
                  <a:pt x="12963535" y="6694983"/>
                </a:lnTo>
                <a:lnTo>
                  <a:pt x="0" y="6694983"/>
                </a:lnTo>
                <a:lnTo>
                  <a:pt x="0" y="0"/>
                </a:lnTo>
                <a:close/>
              </a:path>
            </a:pathLst>
          </a:custGeom>
          <a:blipFill>
            <a:blip r:embed="rId4"/>
            <a:stretch>
              <a:fillRect l="0" t="0" r="0" b="0"/>
            </a:stretch>
          </a:blipFill>
        </p:spPr>
      </p:sp>
      <p:sp>
        <p:nvSpPr>
          <p:cNvPr name="TextBox 7" id="7"/>
          <p:cNvSpPr txBox="true"/>
          <p:nvPr/>
        </p:nvSpPr>
        <p:spPr>
          <a:xfrm rot="0">
            <a:off x="223882" y="651224"/>
            <a:ext cx="9680902"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Statistical approach </a:t>
            </a:r>
          </a:p>
        </p:txBody>
      </p:sp>
      <p:sp>
        <p:nvSpPr>
          <p:cNvPr name="Freeform 8" id="8"/>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844229" y="9077961"/>
            <a:ext cx="11027481" cy="1180464"/>
          </a:xfrm>
          <a:prstGeom prst="rect">
            <a:avLst/>
          </a:prstGeom>
        </p:spPr>
        <p:txBody>
          <a:bodyPr anchor="t" rtlCol="false" tIns="0" lIns="0" bIns="0" rIns="0">
            <a:spAutoFit/>
          </a:bodyPr>
          <a:lstStyle/>
          <a:p>
            <a:pPr algn="ctr">
              <a:lnSpc>
                <a:spcPts val="4760"/>
              </a:lnSpc>
            </a:pPr>
            <a:r>
              <a:rPr lang="en-US" sz="3400">
                <a:solidFill>
                  <a:srgbClr val="03232C"/>
                </a:solidFill>
                <a:latin typeface="Open Sans Bold"/>
              </a:rPr>
              <a:t>decomposition for each client the evolution of target into: trend and seasonal and reside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0578869" cy="1543050"/>
            <a:chOff x="0" y="0"/>
            <a:chExt cx="2786204" cy="406400"/>
          </a:xfrm>
        </p:grpSpPr>
        <p:sp>
          <p:nvSpPr>
            <p:cNvPr name="Freeform 3" id="3"/>
            <p:cNvSpPr/>
            <p:nvPr/>
          </p:nvSpPr>
          <p:spPr>
            <a:xfrm flipH="false" flipV="false" rot="0">
              <a:off x="0" y="0"/>
              <a:ext cx="2786204" cy="406400"/>
            </a:xfrm>
            <a:custGeom>
              <a:avLst/>
              <a:gdLst/>
              <a:ahLst/>
              <a:cxnLst/>
              <a:rect r="r" b="b" t="t" l="l"/>
              <a:pathLst>
                <a:path h="406400" w="2786204">
                  <a:moveTo>
                    <a:pt x="0" y="0"/>
                  </a:moveTo>
                  <a:lnTo>
                    <a:pt x="2786204" y="0"/>
                  </a:lnTo>
                  <a:lnTo>
                    <a:pt x="2786204" y="406400"/>
                  </a:lnTo>
                  <a:lnTo>
                    <a:pt x="0" y="406400"/>
                  </a:lnTo>
                  <a:close/>
                </a:path>
              </a:pathLst>
            </a:custGeom>
            <a:solidFill>
              <a:srgbClr val="00AEEF"/>
            </a:solidFill>
          </p:spPr>
        </p:sp>
        <p:sp>
          <p:nvSpPr>
            <p:cNvPr name="TextBox 4" id="4"/>
            <p:cNvSpPr txBox="true"/>
            <p:nvPr/>
          </p:nvSpPr>
          <p:spPr>
            <a:xfrm>
              <a:off x="0" y="-38100"/>
              <a:ext cx="2786204"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74523" y="2086815"/>
            <a:ext cx="12738954" cy="7057821"/>
          </a:xfrm>
          <a:custGeom>
            <a:avLst/>
            <a:gdLst/>
            <a:ahLst/>
            <a:cxnLst/>
            <a:rect r="r" b="b" t="t" l="l"/>
            <a:pathLst>
              <a:path h="7057821" w="12738954">
                <a:moveTo>
                  <a:pt x="0" y="0"/>
                </a:moveTo>
                <a:lnTo>
                  <a:pt x="12738954" y="0"/>
                </a:lnTo>
                <a:lnTo>
                  <a:pt x="12738954" y="7057821"/>
                </a:lnTo>
                <a:lnTo>
                  <a:pt x="0" y="7057821"/>
                </a:lnTo>
                <a:lnTo>
                  <a:pt x="0" y="0"/>
                </a:lnTo>
                <a:close/>
              </a:path>
            </a:pathLst>
          </a:custGeom>
          <a:blipFill>
            <a:blip r:embed="rId4"/>
            <a:stretch>
              <a:fillRect l="0" t="0" r="0" b="0"/>
            </a:stretch>
          </a:blipFill>
        </p:spPr>
      </p:sp>
      <p:sp>
        <p:nvSpPr>
          <p:cNvPr name="TextBox 8" id="8"/>
          <p:cNvSpPr txBox="true"/>
          <p:nvPr/>
        </p:nvSpPr>
        <p:spPr>
          <a:xfrm rot="0">
            <a:off x="223882" y="651224"/>
            <a:ext cx="948243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Statistical approach </a:t>
            </a:r>
          </a:p>
        </p:txBody>
      </p:sp>
      <p:sp>
        <p:nvSpPr>
          <p:cNvPr name="TextBox 9" id="9"/>
          <p:cNvSpPr txBox="true"/>
          <p:nvPr/>
        </p:nvSpPr>
        <p:spPr>
          <a:xfrm rot="0">
            <a:off x="2844229" y="9077961"/>
            <a:ext cx="11027481" cy="1180464"/>
          </a:xfrm>
          <a:prstGeom prst="rect">
            <a:avLst/>
          </a:prstGeom>
        </p:spPr>
        <p:txBody>
          <a:bodyPr anchor="t" rtlCol="false" tIns="0" lIns="0" bIns="0" rIns="0">
            <a:spAutoFit/>
          </a:bodyPr>
          <a:lstStyle/>
          <a:p>
            <a:pPr algn="ctr">
              <a:lnSpc>
                <a:spcPts val="4760"/>
              </a:lnSpc>
            </a:pPr>
            <a:r>
              <a:rPr lang="en-US" sz="3400">
                <a:solidFill>
                  <a:srgbClr val="03232C"/>
                </a:solidFill>
                <a:latin typeface="Open Sans Bold"/>
              </a:rPr>
              <a:t>decomposition for each client the evolution of target into: trend and seasonal and reside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19" y="3893664"/>
            <a:ext cx="8991681" cy="3889707"/>
          </a:xfrm>
          <a:custGeom>
            <a:avLst/>
            <a:gdLst/>
            <a:ahLst/>
            <a:cxnLst/>
            <a:rect r="r" b="b" t="t" l="l"/>
            <a:pathLst>
              <a:path h="3889707" w="8991681">
                <a:moveTo>
                  <a:pt x="0" y="0"/>
                </a:moveTo>
                <a:lnTo>
                  <a:pt x="8991681" y="0"/>
                </a:lnTo>
                <a:lnTo>
                  <a:pt x="8991681" y="3889707"/>
                </a:lnTo>
                <a:lnTo>
                  <a:pt x="0" y="3889707"/>
                </a:lnTo>
                <a:lnTo>
                  <a:pt x="0" y="0"/>
                </a:lnTo>
                <a:close/>
              </a:path>
            </a:pathLst>
          </a:custGeom>
          <a:blipFill>
            <a:blip r:embed="rId4"/>
            <a:stretch>
              <a:fillRect l="0" t="0" r="-3167" b="0"/>
            </a:stretch>
          </a:blipFill>
        </p:spPr>
      </p:sp>
      <p:sp>
        <p:nvSpPr>
          <p:cNvPr name="Freeform 5" id="5"/>
          <p:cNvSpPr/>
          <p:nvPr/>
        </p:nvSpPr>
        <p:spPr>
          <a:xfrm flipH="false" flipV="false" rot="0">
            <a:off x="9289205" y="3743693"/>
            <a:ext cx="7805398" cy="3792719"/>
          </a:xfrm>
          <a:custGeom>
            <a:avLst/>
            <a:gdLst/>
            <a:ahLst/>
            <a:cxnLst/>
            <a:rect r="r" b="b" t="t" l="l"/>
            <a:pathLst>
              <a:path h="3792719" w="7805398">
                <a:moveTo>
                  <a:pt x="0" y="0"/>
                </a:moveTo>
                <a:lnTo>
                  <a:pt x="7805397" y="0"/>
                </a:lnTo>
                <a:lnTo>
                  <a:pt x="7805397" y="3792719"/>
                </a:lnTo>
                <a:lnTo>
                  <a:pt x="0" y="3792719"/>
                </a:lnTo>
                <a:lnTo>
                  <a:pt x="0" y="0"/>
                </a:lnTo>
                <a:close/>
              </a:path>
            </a:pathLst>
          </a:custGeom>
          <a:blipFill>
            <a:blip r:embed="rId5"/>
            <a:stretch>
              <a:fillRect l="0" t="-4017" r="0" b="-14483"/>
            </a:stretch>
          </a:blipFill>
        </p:spPr>
      </p:sp>
      <p:sp>
        <p:nvSpPr>
          <p:cNvPr name="TextBox 6" id="6"/>
          <p:cNvSpPr txBox="true"/>
          <p:nvPr/>
        </p:nvSpPr>
        <p:spPr>
          <a:xfrm rot="0">
            <a:off x="1839273" y="1043192"/>
            <a:ext cx="14609454" cy="36703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using ARIMA AND SARIMA FOR PREDICTION</a:t>
            </a:r>
          </a:p>
          <a:p>
            <a:pPr>
              <a:lnSpc>
                <a:spcPts val="9799"/>
              </a:lnSpc>
            </a:pPr>
            <a:r>
              <a:rPr lang="en-US" sz="6999">
                <a:solidFill>
                  <a:srgbClr val="03232C"/>
                </a:solidFill>
                <a:latin typeface="Open Sans Extra Bold"/>
              </a:rPr>
              <a:t> </a:t>
            </a:r>
          </a:p>
        </p:txBody>
      </p:sp>
      <p:sp>
        <p:nvSpPr>
          <p:cNvPr name="TextBox 7" id="7"/>
          <p:cNvSpPr txBox="true"/>
          <p:nvPr/>
        </p:nvSpPr>
        <p:spPr>
          <a:xfrm rot="0">
            <a:off x="1839273" y="7853509"/>
            <a:ext cx="4448473" cy="887095"/>
          </a:xfrm>
          <a:prstGeom prst="rect">
            <a:avLst/>
          </a:prstGeom>
        </p:spPr>
        <p:txBody>
          <a:bodyPr anchor="t" rtlCol="false" tIns="0" lIns="0" bIns="0" rIns="0">
            <a:spAutoFit/>
          </a:bodyPr>
          <a:lstStyle/>
          <a:p>
            <a:pPr algn="ctr">
              <a:lnSpc>
                <a:spcPts val="7279"/>
              </a:lnSpc>
            </a:pPr>
            <a:r>
              <a:rPr lang="en-US" sz="5199">
                <a:solidFill>
                  <a:srgbClr val="03232C"/>
                </a:solidFill>
                <a:latin typeface="Open Sans Bold"/>
              </a:rPr>
              <a:t>PRODUCTION</a:t>
            </a:r>
          </a:p>
        </p:txBody>
      </p:sp>
      <p:sp>
        <p:nvSpPr>
          <p:cNvPr name="TextBox 8" id="8"/>
          <p:cNvSpPr txBox="true"/>
          <p:nvPr/>
        </p:nvSpPr>
        <p:spPr>
          <a:xfrm rot="0">
            <a:off x="10205288" y="7853509"/>
            <a:ext cx="5047059" cy="887095"/>
          </a:xfrm>
          <a:prstGeom prst="rect">
            <a:avLst/>
          </a:prstGeom>
        </p:spPr>
        <p:txBody>
          <a:bodyPr anchor="t" rtlCol="false" tIns="0" lIns="0" bIns="0" rIns="0">
            <a:spAutoFit/>
          </a:bodyPr>
          <a:lstStyle/>
          <a:p>
            <a:pPr algn="ctr">
              <a:lnSpc>
                <a:spcPts val="7279"/>
              </a:lnSpc>
            </a:pPr>
            <a:r>
              <a:rPr lang="en-US" sz="5199">
                <a:solidFill>
                  <a:srgbClr val="03232C"/>
                </a:solidFill>
                <a:latin typeface="Open Sans Bold"/>
              </a:rPr>
              <a:t>CONSUMPTION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272961" y="2881992"/>
          <a:ext cx="9486361" cy="5970233"/>
        </p:xfrm>
        <a:graphic>
          <a:graphicData uri="http://schemas.openxmlformats.org/drawingml/2006/table">
            <a:tbl>
              <a:tblPr/>
              <a:tblGrid>
                <a:gridCol w="2371590"/>
                <a:gridCol w="2371590"/>
                <a:gridCol w="2371590"/>
                <a:gridCol w="2371590"/>
              </a:tblGrid>
              <a:tr h="1359181">
                <a:tc>
                  <a:txBody>
                    <a:bodyPr anchor="t" rtlCol="false"/>
                    <a:lstStyle/>
                    <a:p>
                      <a:pPr algn="ctr">
                        <a:lnSpc>
                          <a:spcPts val="3919"/>
                        </a:lnSpc>
                        <a:defRPr/>
                      </a:pPr>
                      <a:r>
                        <a:rPr lang="en-US" sz="2799">
                          <a:solidFill>
                            <a:srgbClr val="000000"/>
                          </a:solidFill>
                          <a:latin typeface="Open Sans"/>
                        </a:rPr>
                        <a:t>datetime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client_id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weather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target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37017">
                <a:tc>
                  <a:txBody>
                    <a:bodyPr anchor="t" rtlCol="false"/>
                    <a:lstStyle/>
                    <a:p>
                      <a:pPr algn="ctr">
                        <a:lnSpc>
                          <a:spcPts val="3919"/>
                        </a:lnSpc>
                        <a:defRPr/>
                      </a:pPr>
                      <a:r>
                        <a:rPr lang="en-US" sz="2799">
                          <a:solidFill>
                            <a:srgbClr val="000000"/>
                          </a:solidFill>
                          <a:latin typeface="Open Sans"/>
                        </a:rPr>
                        <a:t>2023/02/01 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a:t>
                      </a:r>
                      <a:endParaRPr lang="en-US" sz="1100"/>
                    </a:p>
                    <a:p>
                      <a:pPr algn="ctr">
                        <a:lnSpc>
                          <a:spcPts val="3919"/>
                        </a:lnSpc>
                      </a:pPr>
                      <a:r>
                        <a:rPr lang="en-US" sz="2799">
                          <a:solidFill>
                            <a:srgbClr val="000000"/>
                          </a:solidFill>
                          <a:latin typeface="Open Sans"/>
                        </a:rPr>
                        <a: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37017">
                <a:tc>
                  <a:txBody>
                    <a:bodyPr anchor="t" rtlCol="false"/>
                    <a:lstStyle/>
                    <a:p>
                      <a:pPr algn="ctr">
                        <a:lnSpc>
                          <a:spcPts val="3919"/>
                        </a:lnSpc>
                        <a:defRPr/>
                      </a:pPr>
                      <a:r>
                        <a:rPr lang="en-US" sz="2799">
                          <a:solidFill>
                            <a:srgbClr val="000000"/>
                          </a:solidFill>
                          <a:latin typeface="Open Sans"/>
                        </a:rPr>
                        <a:t>2023/02/01 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a:t>
                      </a:r>
                      <a:endParaRPr lang="en-US" sz="1100"/>
                    </a:p>
                    <a:p>
                      <a:pPr algn="ctr">
                        <a:lnSpc>
                          <a:spcPts val="3919"/>
                        </a:lnSpc>
                      </a:pPr>
                      <a:r>
                        <a:rPr lang="en-US" sz="2799">
                          <a:solidFill>
                            <a:srgbClr val="000000"/>
                          </a:solidFill>
                          <a:latin typeface="Open Sans"/>
                        </a:rPr>
                        <a: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37017">
                <a:tc>
                  <a:txBody>
                    <a:bodyPr anchor="t" rtlCol="false"/>
                    <a:lstStyle/>
                    <a:p>
                      <a:pPr algn="ctr">
                        <a:lnSpc>
                          <a:spcPts val="3919"/>
                        </a:lnSpc>
                        <a:defRPr/>
                      </a:pPr>
                      <a:r>
                        <a:rPr lang="en-US" sz="2799">
                          <a:solidFill>
                            <a:srgbClr val="000000"/>
                          </a:solidFill>
                          <a:latin typeface="Open Sans"/>
                        </a:rPr>
                        <a:t>2023/02/01 00:00:00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a:t>
                      </a:r>
                      <a:endParaRPr lang="en-US" sz="1100"/>
                    </a:p>
                    <a:p>
                      <a:pPr algn="ctr">
                        <a:lnSpc>
                          <a:spcPts val="3919"/>
                        </a:lnSpc>
                      </a:pPr>
                      <a:r>
                        <a:rPr lang="en-US" sz="2799">
                          <a:solidFill>
                            <a:srgbClr val="000000"/>
                          </a:solidFill>
                          <a:latin typeface="Open Sans"/>
                        </a:rPr>
                        <a: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rPr>
                        <a:t>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1146393">
            <a:off x="10382838" y="772434"/>
            <a:ext cx="3090902" cy="2259168"/>
          </a:xfrm>
          <a:custGeom>
            <a:avLst/>
            <a:gdLst/>
            <a:ahLst/>
            <a:cxnLst/>
            <a:rect r="r" b="b" t="t" l="l"/>
            <a:pathLst>
              <a:path h="2259168" w="3090902">
                <a:moveTo>
                  <a:pt x="0" y="0"/>
                </a:moveTo>
                <a:lnTo>
                  <a:pt x="3090902" y="0"/>
                </a:lnTo>
                <a:lnTo>
                  <a:pt x="3090902" y="2259169"/>
                </a:lnTo>
                <a:lnTo>
                  <a:pt x="0" y="22591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39273" y="1043192"/>
            <a:ext cx="14609454"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PROBLEM </a:t>
            </a:r>
          </a:p>
          <a:p>
            <a:pPr>
              <a:lnSpc>
                <a:spcPts val="9799"/>
              </a:lnSpc>
            </a:pPr>
            <a:r>
              <a:rPr lang="en-US" sz="6999">
                <a:solidFill>
                  <a:srgbClr val="03232C"/>
                </a:solidFill>
                <a:latin typeface="Open Sans Extra Bold"/>
              </a:rPr>
              <a:t> </a:t>
            </a:r>
          </a:p>
        </p:txBody>
      </p:sp>
      <p:sp>
        <p:nvSpPr>
          <p:cNvPr name="TextBox 7" id="7"/>
          <p:cNvSpPr txBox="true"/>
          <p:nvPr/>
        </p:nvSpPr>
        <p:spPr>
          <a:xfrm rot="0">
            <a:off x="11138461" y="3760992"/>
            <a:ext cx="6841741" cy="3804284"/>
          </a:xfrm>
          <a:prstGeom prst="rect">
            <a:avLst/>
          </a:prstGeom>
        </p:spPr>
        <p:txBody>
          <a:bodyPr anchor="t" rtlCol="false" tIns="0" lIns="0" bIns="0" rIns="0">
            <a:spAutoFit/>
          </a:bodyPr>
          <a:lstStyle/>
          <a:p>
            <a:pPr algn="ctr">
              <a:lnSpc>
                <a:spcPts val="5040"/>
              </a:lnSpc>
            </a:pPr>
            <a:r>
              <a:rPr lang="en-US" sz="3600">
                <a:solidFill>
                  <a:srgbClr val="03232C"/>
                </a:solidFill>
                <a:latin typeface="Open Sans Bold"/>
              </a:rPr>
              <a:t>For each client ID, I will create a separate dataframe to work with. The issue at hand is the size of our dataset, which comprises 6946 rows.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22660" y="6850698"/>
            <a:ext cx="4765199" cy="3162360"/>
          </a:xfrm>
          <a:custGeom>
            <a:avLst/>
            <a:gdLst/>
            <a:ahLst/>
            <a:cxnLst/>
            <a:rect r="r" b="b" t="t" l="l"/>
            <a:pathLst>
              <a:path h="3162360" w="4765199">
                <a:moveTo>
                  <a:pt x="0" y="0"/>
                </a:moveTo>
                <a:lnTo>
                  <a:pt x="4765199" y="0"/>
                </a:lnTo>
                <a:lnTo>
                  <a:pt x="4765199" y="3162360"/>
                </a:lnTo>
                <a:lnTo>
                  <a:pt x="0" y="3162360"/>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78671" y="0"/>
            <a:ext cx="4928858" cy="2804968"/>
          </a:xfrm>
          <a:custGeom>
            <a:avLst/>
            <a:gdLst/>
            <a:ahLst/>
            <a:cxnLst/>
            <a:rect r="r" b="b" t="t" l="l"/>
            <a:pathLst>
              <a:path h="2804968" w="4928858">
                <a:moveTo>
                  <a:pt x="0" y="0"/>
                </a:moveTo>
                <a:lnTo>
                  <a:pt x="4928857" y="0"/>
                </a:lnTo>
                <a:lnTo>
                  <a:pt x="4928857" y="2804968"/>
                </a:lnTo>
                <a:lnTo>
                  <a:pt x="0" y="2804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149268" y="-74812"/>
            <a:ext cx="8138732" cy="10361812"/>
          </a:xfrm>
          <a:custGeom>
            <a:avLst/>
            <a:gdLst/>
            <a:ahLst/>
            <a:cxnLst/>
            <a:rect r="r" b="b" t="t" l="l"/>
            <a:pathLst>
              <a:path h="10361812" w="8138732">
                <a:moveTo>
                  <a:pt x="8138732" y="0"/>
                </a:moveTo>
                <a:lnTo>
                  <a:pt x="0" y="0"/>
                </a:lnTo>
                <a:lnTo>
                  <a:pt x="0" y="10361812"/>
                </a:lnTo>
                <a:lnTo>
                  <a:pt x="8138732" y="10361812"/>
                </a:lnTo>
                <a:lnTo>
                  <a:pt x="813873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079161" y="1982588"/>
            <a:ext cx="6471614" cy="6321823"/>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8"/>
              <a:stretch>
                <a:fillRect l="-23271" t="0" r="-23271" b="0"/>
              </a:stretch>
            </a:blipFill>
          </p:spPr>
        </p:sp>
      </p:grpSp>
      <p:sp>
        <p:nvSpPr>
          <p:cNvPr name="Freeform 7" id="7"/>
          <p:cNvSpPr/>
          <p:nvPr/>
        </p:nvSpPr>
        <p:spPr>
          <a:xfrm flipH="false" flipV="false" rot="0">
            <a:off x="0" y="7292450"/>
            <a:ext cx="2994550" cy="2994550"/>
          </a:xfrm>
          <a:custGeom>
            <a:avLst/>
            <a:gdLst/>
            <a:ahLst/>
            <a:cxnLst/>
            <a:rect r="r" b="b" t="t" l="l"/>
            <a:pathLst>
              <a:path h="2994550" w="2994550">
                <a:moveTo>
                  <a:pt x="0" y="0"/>
                </a:moveTo>
                <a:lnTo>
                  <a:pt x="2994550" y="0"/>
                </a:lnTo>
                <a:lnTo>
                  <a:pt x="2994550" y="2994550"/>
                </a:lnTo>
                <a:lnTo>
                  <a:pt x="0" y="29945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400000">
            <a:off x="8255067" y="5041938"/>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true" rot="0">
            <a:off x="0" y="-74812"/>
            <a:ext cx="3151144" cy="3151144"/>
          </a:xfrm>
          <a:custGeom>
            <a:avLst/>
            <a:gdLst/>
            <a:ahLst/>
            <a:cxnLst/>
            <a:rect r="r" b="b" t="t" l="l"/>
            <a:pathLst>
              <a:path h="3151144" w="3151144">
                <a:moveTo>
                  <a:pt x="0" y="3151145"/>
                </a:moveTo>
                <a:lnTo>
                  <a:pt x="3151144" y="3151145"/>
                </a:lnTo>
                <a:lnTo>
                  <a:pt x="3151144" y="0"/>
                </a:lnTo>
                <a:lnTo>
                  <a:pt x="0" y="0"/>
                </a:lnTo>
                <a:lnTo>
                  <a:pt x="0" y="3151145"/>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930627" y="3833610"/>
            <a:ext cx="9637975" cy="1708151"/>
          </a:xfrm>
          <a:prstGeom prst="rect">
            <a:avLst/>
          </a:prstGeom>
        </p:spPr>
        <p:txBody>
          <a:bodyPr anchor="t" rtlCol="false" tIns="0" lIns="0" bIns="0" rIns="0">
            <a:spAutoFit/>
          </a:bodyPr>
          <a:lstStyle/>
          <a:p>
            <a:pPr>
              <a:lnSpc>
                <a:spcPts val="13999"/>
              </a:lnSpc>
            </a:pPr>
            <a:r>
              <a:rPr lang="en-US" sz="9999">
                <a:solidFill>
                  <a:srgbClr val="262262"/>
                </a:solidFill>
                <a:latin typeface="Open Sans Extra Bold"/>
              </a:rPr>
              <a:t>MODELING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93296">
            <a:off x="10998987" y="-359784"/>
            <a:ext cx="7914990" cy="17514599"/>
            <a:chOff x="0" y="0"/>
            <a:chExt cx="2084606" cy="4612898"/>
          </a:xfrm>
        </p:grpSpPr>
        <p:sp>
          <p:nvSpPr>
            <p:cNvPr name="Freeform 3" id="3"/>
            <p:cNvSpPr/>
            <p:nvPr/>
          </p:nvSpPr>
          <p:spPr>
            <a:xfrm flipH="false" flipV="false" rot="0">
              <a:off x="0" y="0"/>
              <a:ext cx="2084606" cy="4612898"/>
            </a:xfrm>
            <a:custGeom>
              <a:avLst/>
              <a:gdLst/>
              <a:ahLst/>
              <a:cxnLst/>
              <a:rect r="r" b="b" t="t" l="l"/>
              <a:pathLst>
                <a:path h="4612898" w="2084606">
                  <a:moveTo>
                    <a:pt x="0" y="0"/>
                  </a:moveTo>
                  <a:lnTo>
                    <a:pt x="2084606" y="0"/>
                  </a:lnTo>
                  <a:lnTo>
                    <a:pt x="2084606" y="4612898"/>
                  </a:lnTo>
                  <a:lnTo>
                    <a:pt x="0" y="4612898"/>
                  </a:lnTo>
                  <a:close/>
                </a:path>
              </a:pathLst>
            </a:custGeom>
            <a:solidFill>
              <a:srgbClr val="DBF2FA"/>
            </a:solidFill>
          </p:spPr>
        </p:sp>
        <p:sp>
          <p:nvSpPr>
            <p:cNvPr name="TextBox 4" id="4"/>
            <p:cNvSpPr txBox="true"/>
            <p:nvPr/>
          </p:nvSpPr>
          <p:spPr>
            <a:xfrm>
              <a:off x="0" y="-38100"/>
              <a:ext cx="2084606" cy="46509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2133501" y="-2646203"/>
            <a:ext cx="7802217" cy="10287000"/>
          </a:xfrm>
          <a:custGeom>
            <a:avLst/>
            <a:gdLst/>
            <a:ahLst/>
            <a:cxnLst/>
            <a:rect r="r" b="b" t="t" l="l"/>
            <a:pathLst>
              <a:path h="10287000" w="7802217">
                <a:moveTo>
                  <a:pt x="0" y="10287000"/>
                </a:moveTo>
                <a:lnTo>
                  <a:pt x="7802217" y="10287000"/>
                </a:lnTo>
                <a:lnTo>
                  <a:pt x="7802217"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056012" y="6218974"/>
            <a:ext cx="3231988" cy="4114800"/>
          </a:xfrm>
          <a:custGeom>
            <a:avLst/>
            <a:gdLst/>
            <a:ahLst/>
            <a:cxnLst/>
            <a:rect r="r" b="b" t="t" l="l"/>
            <a:pathLst>
              <a:path h="4114800" w="3231988">
                <a:moveTo>
                  <a:pt x="3231988" y="0"/>
                </a:moveTo>
                <a:lnTo>
                  <a:pt x="0" y="0"/>
                </a:lnTo>
                <a:lnTo>
                  <a:pt x="0" y="4114800"/>
                </a:lnTo>
                <a:lnTo>
                  <a:pt x="3231988" y="4114800"/>
                </a:lnTo>
                <a:lnTo>
                  <a:pt x="32319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602445" y="1028700"/>
            <a:ext cx="5685555" cy="192731"/>
          </a:xfrm>
          <a:custGeom>
            <a:avLst/>
            <a:gdLst/>
            <a:ahLst/>
            <a:cxnLst/>
            <a:rect r="r" b="b" t="t" l="l"/>
            <a:pathLst>
              <a:path h="192731" w="5685555">
                <a:moveTo>
                  <a:pt x="0" y="0"/>
                </a:moveTo>
                <a:lnTo>
                  <a:pt x="5685555" y="0"/>
                </a:lnTo>
                <a:lnTo>
                  <a:pt x="5685555" y="192731"/>
                </a:lnTo>
                <a:lnTo>
                  <a:pt x="0" y="192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78425" y="2588530"/>
            <a:ext cx="13242318" cy="1397742"/>
          </a:xfrm>
          <a:prstGeom prst="rect">
            <a:avLst/>
          </a:prstGeom>
        </p:spPr>
        <p:txBody>
          <a:bodyPr anchor="t" rtlCol="false" tIns="0" lIns="0" bIns="0" rIns="0">
            <a:spAutoFit/>
          </a:bodyPr>
          <a:lstStyle/>
          <a:p>
            <a:pPr>
              <a:lnSpc>
                <a:spcPts val="11378"/>
              </a:lnSpc>
            </a:pPr>
            <a:r>
              <a:rPr lang="en-US" sz="8127">
                <a:solidFill>
                  <a:srgbClr val="2379BE"/>
                </a:solidFill>
                <a:latin typeface="Open Sans Extra Bold"/>
              </a:rPr>
              <a:t>2/ LGBM</a:t>
            </a:r>
          </a:p>
        </p:txBody>
      </p:sp>
      <p:sp>
        <p:nvSpPr>
          <p:cNvPr name="TextBox 9" id="9"/>
          <p:cNvSpPr txBox="true"/>
          <p:nvPr/>
        </p:nvSpPr>
        <p:spPr>
          <a:xfrm rot="0">
            <a:off x="-259524" y="8736965"/>
            <a:ext cx="12273004" cy="521335"/>
          </a:xfrm>
          <a:prstGeom prst="rect">
            <a:avLst/>
          </a:prstGeom>
        </p:spPr>
        <p:txBody>
          <a:bodyPr anchor="t" rtlCol="false" tIns="0" lIns="0" bIns="0" rIns="0">
            <a:spAutoFit/>
          </a:bodyPr>
          <a:lstStyle/>
          <a:p>
            <a:pPr algn="ctr">
              <a:lnSpc>
                <a:spcPts val="4340"/>
              </a:lnSpc>
            </a:pPr>
            <a:r>
              <a:rPr lang="en-US" sz="3100">
                <a:solidFill>
                  <a:srgbClr val="1E2742"/>
                </a:solidFill>
                <a:latin typeface="Open Sans"/>
              </a:rPr>
              <a:t>Idea source: previous works for the competition </a:t>
            </a:r>
          </a:p>
        </p:txBody>
      </p:sp>
      <p:sp>
        <p:nvSpPr>
          <p:cNvPr name="TextBox 10" id="10"/>
          <p:cNvSpPr txBox="true"/>
          <p:nvPr/>
        </p:nvSpPr>
        <p:spPr>
          <a:xfrm rot="0">
            <a:off x="4228445" y="4423037"/>
            <a:ext cx="3076873" cy="2380615"/>
          </a:xfrm>
          <a:prstGeom prst="rect">
            <a:avLst/>
          </a:prstGeom>
        </p:spPr>
        <p:txBody>
          <a:bodyPr anchor="t" rtlCol="false" tIns="0" lIns="0" bIns="0" rIns="0">
            <a:spAutoFit/>
          </a:bodyPr>
          <a:lstStyle/>
          <a:p>
            <a:pPr>
              <a:lnSpc>
                <a:spcPts val="4759"/>
              </a:lnSpc>
            </a:pPr>
            <a:r>
              <a:rPr lang="en-US" sz="3399">
                <a:solidFill>
                  <a:srgbClr val="2379BE"/>
                </a:solidFill>
                <a:latin typeface="Open Sans"/>
              </a:rPr>
              <a:t>1. architecture</a:t>
            </a:r>
          </a:p>
          <a:p>
            <a:pPr>
              <a:lnSpc>
                <a:spcPts val="4759"/>
              </a:lnSpc>
            </a:pPr>
            <a:r>
              <a:rPr lang="en-US" sz="3399">
                <a:solidFill>
                  <a:srgbClr val="2379BE"/>
                </a:solidFill>
                <a:latin typeface="Open Sans"/>
              </a:rPr>
              <a:t>2. Optimization</a:t>
            </a:r>
          </a:p>
          <a:p>
            <a:pPr>
              <a:lnSpc>
                <a:spcPts val="4759"/>
              </a:lnSpc>
            </a:pPr>
            <a:r>
              <a:rPr lang="en-US" sz="3399">
                <a:solidFill>
                  <a:srgbClr val="2379BE"/>
                </a:solidFill>
                <a:latin typeface="Open Sans"/>
              </a:rPr>
              <a:t>3.Evaluation</a:t>
            </a:r>
          </a:p>
          <a:p>
            <a:pPr algn="l">
              <a:lnSpc>
                <a:spcPts val="4759"/>
              </a:lnSpc>
            </a:pPr>
            <a:r>
              <a:rPr lang="en-US" sz="3399">
                <a:solidFill>
                  <a:srgbClr val="2379BE"/>
                </a:solidFill>
                <a:latin typeface="Open Sans"/>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45927" y="5398395"/>
            <a:ext cx="10124089" cy="4381433"/>
          </a:xfrm>
          <a:custGeom>
            <a:avLst/>
            <a:gdLst/>
            <a:ahLst/>
            <a:cxnLst/>
            <a:rect r="r" b="b" t="t" l="l"/>
            <a:pathLst>
              <a:path h="4381433" w="10124089">
                <a:moveTo>
                  <a:pt x="0" y="0"/>
                </a:moveTo>
                <a:lnTo>
                  <a:pt x="10124089" y="0"/>
                </a:lnTo>
                <a:lnTo>
                  <a:pt x="10124089" y="4381433"/>
                </a:lnTo>
                <a:lnTo>
                  <a:pt x="0" y="4381433"/>
                </a:lnTo>
                <a:lnTo>
                  <a:pt x="0" y="0"/>
                </a:lnTo>
                <a:close/>
              </a:path>
            </a:pathLst>
          </a:custGeom>
          <a:blipFill>
            <a:blip r:embed="rId4"/>
            <a:stretch>
              <a:fillRect l="0" t="0" r="0" b="0"/>
            </a:stretch>
          </a:blipFill>
        </p:spPr>
      </p:sp>
      <p:sp>
        <p:nvSpPr>
          <p:cNvPr name="TextBox 5" id="5"/>
          <p:cNvSpPr txBox="true"/>
          <p:nvPr/>
        </p:nvSpPr>
        <p:spPr>
          <a:xfrm rot="0">
            <a:off x="1642386" y="2552290"/>
            <a:ext cx="12583430" cy="2846105"/>
          </a:xfrm>
          <a:prstGeom prst="rect">
            <a:avLst/>
          </a:prstGeom>
        </p:spPr>
        <p:txBody>
          <a:bodyPr anchor="t" rtlCol="false" tIns="0" lIns="0" bIns="0" rIns="0">
            <a:spAutoFit/>
          </a:bodyPr>
          <a:lstStyle/>
          <a:p>
            <a:pPr algn="ctr">
              <a:lnSpc>
                <a:spcPts val="3778"/>
              </a:lnSpc>
            </a:pPr>
            <a:r>
              <a:rPr lang="en-US" sz="2698">
                <a:solidFill>
                  <a:srgbClr val="03232C"/>
                </a:solidFill>
                <a:latin typeface="Open Sans Semi-Bold"/>
              </a:rPr>
              <a:t>Tree-based Learning Algorithms</a:t>
            </a:r>
          </a:p>
          <a:p>
            <a:pPr algn="ctr">
              <a:lnSpc>
                <a:spcPts val="3778"/>
              </a:lnSpc>
            </a:pPr>
            <a:r>
              <a:rPr lang="en-US" sz="2698">
                <a:solidFill>
                  <a:srgbClr val="03232C"/>
                </a:solidFill>
                <a:latin typeface="Open Sans"/>
              </a:rPr>
              <a:t>LightGBM uses a tree-based learning algorithm that grows trees vertically (leaf-wise) rather than horizontally (level-wise) as seen in many other boosting frameworks. This means it chooses the leaf with the highest loss to grow, aiming at reducing more loss compared to growing level-wise</a:t>
            </a:r>
          </a:p>
          <a:p>
            <a:pPr algn="ctr">
              <a:lnSpc>
                <a:spcPts val="3778"/>
              </a:lnSpc>
            </a:pPr>
          </a:p>
        </p:txBody>
      </p:sp>
      <p:sp>
        <p:nvSpPr>
          <p:cNvPr name="TextBox 6" id="6"/>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07" y="0"/>
            <a:ext cx="3712845" cy="3712845"/>
          </a:xfrm>
          <a:custGeom>
            <a:avLst/>
            <a:gdLst/>
            <a:ahLst/>
            <a:cxnLst/>
            <a:rect r="r" b="b" t="t" l="l"/>
            <a:pathLst>
              <a:path h="3712845" w="3712845">
                <a:moveTo>
                  <a:pt x="0" y="0"/>
                </a:moveTo>
                <a:lnTo>
                  <a:pt x="3712845" y="0"/>
                </a:lnTo>
                <a:lnTo>
                  <a:pt x="3712845" y="3712845"/>
                </a:lnTo>
                <a:lnTo>
                  <a:pt x="0" y="3712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261" y="7741077"/>
            <a:ext cx="2545923" cy="2545923"/>
          </a:xfrm>
          <a:custGeom>
            <a:avLst/>
            <a:gdLst/>
            <a:ahLst/>
            <a:cxnLst/>
            <a:rect r="r" b="b" t="t" l="l"/>
            <a:pathLst>
              <a:path h="2545923" w="2545923">
                <a:moveTo>
                  <a:pt x="0" y="0"/>
                </a:moveTo>
                <a:lnTo>
                  <a:pt x="2545922" y="0"/>
                </a:lnTo>
                <a:lnTo>
                  <a:pt x="2545922" y="2545923"/>
                </a:lnTo>
                <a:lnTo>
                  <a:pt x="0" y="2545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0353675" y="0"/>
            <a:ext cx="7934325" cy="7934325"/>
          </a:xfrm>
          <a:custGeom>
            <a:avLst/>
            <a:gdLst/>
            <a:ahLst/>
            <a:cxnLst/>
            <a:rect r="r" b="b" t="t" l="l"/>
            <a:pathLst>
              <a:path h="7934325" w="7934325">
                <a:moveTo>
                  <a:pt x="7934325" y="7934325"/>
                </a:moveTo>
                <a:lnTo>
                  <a:pt x="0" y="7934325"/>
                </a:lnTo>
                <a:lnTo>
                  <a:pt x="0" y="0"/>
                </a:lnTo>
                <a:lnTo>
                  <a:pt x="7934325" y="0"/>
                </a:lnTo>
                <a:lnTo>
                  <a:pt x="7934325" y="793432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2961" y="2607822"/>
            <a:ext cx="11485097" cy="6129837"/>
          </a:xfrm>
          <a:custGeom>
            <a:avLst/>
            <a:gdLst/>
            <a:ahLst/>
            <a:cxnLst/>
            <a:rect r="r" b="b" t="t" l="l"/>
            <a:pathLst>
              <a:path h="6129837" w="11485097">
                <a:moveTo>
                  <a:pt x="0" y="0"/>
                </a:moveTo>
                <a:lnTo>
                  <a:pt x="11485097" y="0"/>
                </a:lnTo>
                <a:lnTo>
                  <a:pt x="11485097" y="6129837"/>
                </a:lnTo>
                <a:lnTo>
                  <a:pt x="0" y="6129837"/>
                </a:lnTo>
                <a:lnTo>
                  <a:pt x="0" y="0"/>
                </a:lnTo>
                <a:close/>
              </a:path>
            </a:pathLst>
          </a:custGeom>
          <a:blipFill>
            <a:blip r:embed="rId8"/>
            <a:stretch>
              <a:fillRect l="0" t="0" r="0" b="0"/>
            </a:stretch>
          </a:blipFill>
        </p:spPr>
      </p:sp>
      <p:sp>
        <p:nvSpPr>
          <p:cNvPr name="TextBox 7" id="7"/>
          <p:cNvSpPr txBox="true"/>
          <p:nvPr/>
        </p:nvSpPr>
        <p:spPr>
          <a:xfrm rot="0">
            <a:off x="3661625" y="683023"/>
            <a:ext cx="6692050" cy="887095"/>
          </a:xfrm>
          <a:prstGeom prst="rect">
            <a:avLst/>
          </a:prstGeom>
        </p:spPr>
        <p:txBody>
          <a:bodyPr anchor="t" rtlCol="false" tIns="0" lIns="0" bIns="0" rIns="0">
            <a:spAutoFit/>
          </a:bodyPr>
          <a:lstStyle/>
          <a:p>
            <a:pPr algn="ctr">
              <a:lnSpc>
                <a:spcPts val="7279"/>
              </a:lnSpc>
            </a:pPr>
            <a:r>
              <a:rPr lang="en-US" sz="5199">
                <a:solidFill>
                  <a:srgbClr val="262262"/>
                </a:solidFill>
                <a:latin typeface="Open Sans Bold"/>
              </a:rPr>
              <a:t>kanban board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61213" y="2532470"/>
            <a:ext cx="10300228" cy="2271127"/>
          </a:xfrm>
          <a:custGeom>
            <a:avLst/>
            <a:gdLst/>
            <a:ahLst/>
            <a:cxnLst/>
            <a:rect r="r" b="b" t="t" l="l"/>
            <a:pathLst>
              <a:path h="2271127" w="10300228">
                <a:moveTo>
                  <a:pt x="0" y="0"/>
                </a:moveTo>
                <a:lnTo>
                  <a:pt x="10300228" y="0"/>
                </a:lnTo>
                <a:lnTo>
                  <a:pt x="10300228" y="2271127"/>
                </a:lnTo>
                <a:lnTo>
                  <a:pt x="0" y="2271127"/>
                </a:lnTo>
                <a:lnTo>
                  <a:pt x="0" y="0"/>
                </a:lnTo>
                <a:close/>
              </a:path>
            </a:pathLst>
          </a:custGeom>
          <a:blipFill>
            <a:blip r:embed="rId4"/>
            <a:stretch>
              <a:fillRect l="0" t="0" r="0" b="0"/>
            </a:stretch>
          </a:blipFill>
        </p:spPr>
      </p:sp>
      <p:sp>
        <p:nvSpPr>
          <p:cNvPr name="TextBox 5" id="5"/>
          <p:cNvSpPr txBox="true"/>
          <p:nvPr/>
        </p:nvSpPr>
        <p:spPr>
          <a:xfrm rot="0">
            <a:off x="1658089" y="5086350"/>
            <a:ext cx="13133031" cy="5529615"/>
          </a:xfrm>
          <a:prstGeom prst="rect">
            <a:avLst/>
          </a:prstGeom>
        </p:spPr>
        <p:txBody>
          <a:bodyPr anchor="t" rtlCol="false" tIns="0" lIns="0" bIns="0" rIns="0">
            <a:spAutoFit/>
          </a:bodyPr>
          <a:lstStyle/>
          <a:p>
            <a:pPr algn="ctr">
              <a:lnSpc>
                <a:spcPts val="4058"/>
              </a:lnSpc>
            </a:pPr>
          </a:p>
          <a:p>
            <a:pPr algn="ctr" marL="431506" indent="-215753" lvl="1">
              <a:lnSpc>
                <a:spcPts val="2798"/>
              </a:lnSpc>
              <a:buFont typeface="Arial"/>
              <a:buChar char="•"/>
            </a:pPr>
            <a:r>
              <a:rPr lang="en-US" sz="1998">
                <a:solidFill>
                  <a:srgbClr val="03232C"/>
                </a:solidFill>
                <a:latin typeface="Open Sans Semi-Bold"/>
              </a:rPr>
              <a:t>num_leaves</a:t>
            </a:r>
            <a:r>
              <a:rPr lang="en-US" sz="1998">
                <a:solidFill>
                  <a:srgbClr val="03232C"/>
                </a:solidFill>
                <a:latin typeface="Open Sans"/>
              </a:rPr>
              <a:t>: The maximum number of leaves in one tree. Setting it to 512 allows the model to make finer splits but can lead to overfitting if not careful.</a:t>
            </a:r>
          </a:p>
          <a:p>
            <a:pPr algn="ctr" marL="431506" indent="-215753" lvl="1">
              <a:lnSpc>
                <a:spcPts val="2798"/>
              </a:lnSpc>
              <a:buFont typeface="Arial"/>
              <a:buChar char="•"/>
            </a:pPr>
            <a:r>
              <a:rPr lang="en-US" sz="1998">
                <a:solidFill>
                  <a:srgbClr val="03232C"/>
                </a:solidFill>
                <a:latin typeface="Open Sans Semi-Bold"/>
              </a:rPr>
              <a:t>max_depth</a:t>
            </a:r>
            <a:r>
              <a:rPr lang="en-US" sz="1998">
                <a:solidFill>
                  <a:srgbClr val="03232C"/>
                </a:solidFill>
                <a:latin typeface="Open Sans"/>
              </a:rPr>
              <a:t>: The maximum depth of a tree. A depth of 22 ensures the model can learn complex patterns by building deep trees.</a:t>
            </a:r>
          </a:p>
          <a:p>
            <a:pPr algn="ctr" marL="431506" indent="-215753" lvl="1">
              <a:lnSpc>
                <a:spcPts val="2798"/>
              </a:lnSpc>
              <a:buFont typeface="Arial"/>
              <a:buChar char="•"/>
            </a:pPr>
            <a:r>
              <a:rPr lang="en-US" sz="1998">
                <a:solidFill>
                  <a:srgbClr val="03232C"/>
                </a:solidFill>
                <a:latin typeface="Open Sans Semi-Bold"/>
              </a:rPr>
              <a:t>learning_rate</a:t>
            </a:r>
            <a:r>
              <a:rPr lang="en-US" sz="1998">
                <a:solidFill>
                  <a:srgbClr val="03232C"/>
                </a:solidFill>
                <a:latin typeface="Open Sans"/>
              </a:rPr>
              <a:t>: This controls the step size at each iteration while moving toward a minimum of a loss function. A learning rate of 0.27 is relatively high, which can make the training process faster but might overshoot the minimum if too high.</a:t>
            </a:r>
          </a:p>
          <a:p>
            <a:pPr algn="ctr" marL="431506" indent="-215753" lvl="1">
              <a:lnSpc>
                <a:spcPts val="2798"/>
              </a:lnSpc>
              <a:buFont typeface="Arial"/>
              <a:buChar char="•"/>
            </a:pPr>
            <a:r>
              <a:rPr lang="en-US" sz="1998">
                <a:solidFill>
                  <a:srgbClr val="03232C"/>
                </a:solidFill>
                <a:latin typeface="Open Sans Semi-Bold"/>
              </a:rPr>
              <a:t>n_estimators</a:t>
            </a:r>
            <a:r>
              <a:rPr lang="en-US" sz="1998">
                <a:solidFill>
                  <a:srgbClr val="03232C"/>
                </a:solidFill>
                <a:latin typeface="Open Sans"/>
              </a:rPr>
              <a:t>: The number of boosting trees to use, set to 96. This specifies how many times the boosting process is repeated, with each successive model correcting errors made by previous ones.</a:t>
            </a:r>
          </a:p>
          <a:p>
            <a:pPr algn="ctr" marL="431506" indent="-215753" lvl="1">
              <a:lnSpc>
                <a:spcPts val="2798"/>
              </a:lnSpc>
              <a:buFont typeface="Arial"/>
              <a:buChar char="•"/>
            </a:pPr>
            <a:r>
              <a:rPr lang="en-US" sz="1998">
                <a:solidFill>
                  <a:srgbClr val="03232C"/>
                </a:solidFill>
                <a:latin typeface="Open Sans Semi-Bold"/>
              </a:rPr>
              <a:t>random_state</a:t>
            </a:r>
            <a:r>
              <a:rPr lang="en-US" sz="1998">
                <a:solidFill>
                  <a:srgbClr val="03232C"/>
                </a:solidFill>
                <a:latin typeface="Open Sans"/>
              </a:rPr>
              <a:t>: Ensures reproducibility of results by providing a seed to the random number generator.</a:t>
            </a:r>
          </a:p>
          <a:p>
            <a:pPr algn="ctr">
              <a:lnSpc>
                <a:spcPts val="4058"/>
              </a:lnSpc>
            </a:pPr>
          </a:p>
          <a:p>
            <a:pPr algn="ctr">
              <a:lnSpc>
                <a:spcPts val="4058"/>
              </a:lnSpc>
            </a:pPr>
          </a:p>
          <a:p>
            <a:pPr algn="ctr">
              <a:lnSpc>
                <a:spcPts val="3778"/>
              </a:lnSpc>
            </a:pPr>
          </a:p>
        </p:txBody>
      </p:sp>
      <p:sp>
        <p:nvSpPr>
          <p:cNvPr name="TextBox 6" id="6"/>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69603" y="2189719"/>
            <a:ext cx="11907299" cy="3128531"/>
          </a:xfrm>
          <a:custGeom>
            <a:avLst/>
            <a:gdLst/>
            <a:ahLst/>
            <a:cxnLst/>
            <a:rect r="r" b="b" t="t" l="l"/>
            <a:pathLst>
              <a:path h="3128531" w="11907299">
                <a:moveTo>
                  <a:pt x="0" y="0"/>
                </a:moveTo>
                <a:lnTo>
                  <a:pt x="11907299" y="0"/>
                </a:lnTo>
                <a:lnTo>
                  <a:pt x="11907299" y="3128531"/>
                </a:lnTo>
                <a:lnTo>
                  <a:pt x="0" y="3128531"/>
                </a:lnTo>
                <a:lnTo>
                  <a:pt x="0" y="0"/>
                </a:lnTo>
                <a:close/>
              </a:path>
            </a:pathLst>
          </a:custGeom>
          <a:blipFill>
            <a:blip r:embed="rId4"/>
            <a:stretch>
              <a:fillRect l="0" t="-34397" r="0" b="0"/>
            </a:stretch>
          </a:blipFill>
        </p:spPr>
      </p:sp>
      <p:sp>
        <p:nvSpPr>
          <p:cNvPr name="TextBox 5" id="5"/>
          <p:cNvSpPr txBox="true"/>
          <p:nvPr/>
        </p:nvSpPr>
        <p:spPr>
          <a:xfrm rot="0">
            <a:off x="1658089" y="5086350"/>
            <a:ext cx="13133031" cy="3767490"/>
          </a:xfrm>
          <a:prstGeom prst="rect">
            <a:avLst/>
          </a:prstGeom>
        </p:spPr>
        <p:txBody>
          <a:bodyPr anchor="t" rtlCol="false" tIns="0" lIns="0" bIns="0" rIns="0">
            <a:spAutoFit/>
          </a:bodyPr>
          <a:lstStyle/>
          <a:p>
            <a:pPr algn="ctr">
              <a:lnSpc>
                <a:spcPts val="4058"/>
              </a:lnSpc>
            </a:pPr>
          </a:p>
          <a:p>
            <a:pPr algn="ctr" marL="431506" indent="-215753" lvl="1">
              <a:lnSpc>
                <a:spcPts val="2798"/>
              </a:lnSpc>
              <a:buFont typeface="Arial"/>
              <a:buChar char="•"/>
            </a:pPr>
            <a:r>
              <a:rPr lang="en-US" sz="1998">
                <a:solidFill>
                  <a:srgbClr val="03232C"/>
                </a:solidFill>
                <a:latin typeface="Open Sans"/>
              </a:rPr>
              <a:t>the optimization process, where Optuna will call the </a:t>
            </a:r>
            <a:r>
              <a:rPr lang="en-US" sz="1998">
                <a:solidFill>
                  <a:srgbClr val="03232C"/>
                </a:solidFill>
                <a:latin typeface="Open Sans Semi-Bold"/>
              </a:rPr>
              <a:t>opt_func</a:t>
            </a:r>
            <a:r>
              <a:rPr lang="en-US" sz="1998">
                <a:solidFill>
                  <a:srgbClr val="03232C"/>
                </a:solidFill>
                <a:latin typeface="Open Sans"/>
              </a:rPr>
              <a:t> function multiple times (10 trials in this case). In each trial, Optuna suggests a new set of hyperparameters, evaluates the model's performance through the partial function (</a:t>
            </a:r>
            <a:r>
              <a:rPr lang="en-US" sz="1998">
                <a:solidFill>
                  <a:srgbClr val="03232C"/>
                </a:solidFill>
                <a:latin typeface="Open Sans Semi-Bold"/>
              </a:rPr>
              <a:t>opt_func</a:t>
            </a:r>
            <a:r>
              <a:rPr lang="en-US" sz="1998">
                <a:solidFill>
                  <a:srgbClr val="03232C"/>
                </a:solidFill>
                <a:latin typeface="Open Sans"/>
              </a:rPr>
              <a:t>), and then attempts to minimize the average loss over the specified number of trials. Optuna automatically adjusts its suggestions based on the outcomes of previous trials in an effort to find the best possible set of hyperparameters.</a:t>
            </a:r>
          </a:p>
          <a:p>
            <a:pPr algn="ctr">
              <a:lnSpc>
                <a:spcPts val="4058"/>
              </a:lnSpc>
            </a:pPr>
          </a:p>
          <a:p>
            <a:pPr algn="ctr">
              <a:lnSpc>
                <a:spcPts val="4058"/>
              </a:lnSpc>
            </a:pPr>
          </a:p>
          <a:p>
            <a:pPr algn="ctr">
              <a:lnSpc>
                <a:spcPts val="3778"/>
              </a:lnSpc>
            </a:pPr>
          </a:p>
        </p:txBody>
      </p:sp>
      <p:sp>
        <p:nvSpPr>
          <p:cNvPr name="TextBox 6" id="6"/>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2/Optimization</a:t>
            </a:r>
          </a:p>
          <a:p>
            <a:pPr>
              <a:lnSpc>
                <a:spcPts val="9799"/>
              </a:lnSpc>
            </a:pPr>
            <a:r>
              <a:rPr lang="en-US" sz="6999">
                <a:solidFill>
                  <a:srgbClr val="03232C"/>
                </a:solidFill>
                <a:latin typeface="Open Sans Extra Bold"/>
              </a:rPr>
              <a: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1703" y="2521498"/>
            <a:ext cx="12430608" cy="4469772"/>
          </a:xfrm>
          <a:custGeom>
            <a:avLst/>
            <a:gdLst/>
            <a:ahLst/>
            <a:cxnLst/>
            <a:rect r="r" b="b" t="t" l="l"/>
            <a:pathLst>
              <a:path h="4469772" w="12430608">
                <a:moveTo>
                  <a:pt x="0" y="0"/>
                </a:moveTo>
                <a:lnTo>
                  <a:pt x="12430608" y="0"/>
                </a:lnTo>
                <a:lnTo>
                  <a:pt x="12430608" y="4469772"/>
                </a:lnTo>
                <a:lnTo>
                  <a:pt x="0" y="4469772"/>
                </a:lnTo>
                <a:lnTo>
                  <a:pt x="0" y="0"/>
                </a:lnTo>
                <a:close/>
              </a:path>
            </a:pathLst>
          </a:custGeom>
          <a:blipFill>
            <a:blip r:embed="rId4"/>
            <a:stretch>
              <a:fillRect l="0" t="0" r="0" b="0"/>
            </a:stretch>
          </a:blipFill>
        </p:spPr>
      </p:sp>
      <p:sp>
        <p:nvSpPr>
          <p:cNvPr name="Freeform 5" id="5"/>
          <p:cNvSpPr/>
          <p:nvPr/>
        </p:nvSpPr>
        <p:spPr>
          <a:xfrm flipH="false" flipV="false" rot="0">
            <a:off x="10402128" y="6063469"/>
            <a:ext cx="7885872" cy="4583581"/>
          </a:xfrm>
          <a:custGeom>
            <a:avLst/>
            <a:gdLst/>
            <a:ahLst/>
            <a:cxnLst/>
            <a:rect r="r" b="b" t="t" l="l"/>
            <a:pathLst>
              <a:path h="4583581" w="7885872">
                <a:moveTo>
                  <a:pt x="0" y="0"/>
                </a:moveTo>
                <a:lnTo>
                  <a:pt x="7885872" y="0"/>
                </a:lnTo>
                <a:lnTo>
                  <a:pt x="7885872" y="4583580"/>
                </a:lnTo>
                <a:lnTo>
                  <a:pt x="0" y="4583580"/>
                </a:lnTo>
                <a:lnTo>
                  <a:pt x="0" y="0"/>
                </a:lnTo>
                <a:close/>
              </a:path>
            </a:pathLst>
          </a:custGeom>
          <a:blipFill>
            <a:blip r:embed="rId5"/>
            <a:stretch>
              <a:fillRect l="0" t="0" r="0" b="0"/>
            </a:stretch>
          </a:blipFill>
        </p:spPr>
      </p:sp>
      <p:sp>
        <p:nvSpPr>
          <p:cNvPr name="Freeform 6" id="6"/>
          <p:cNvSpPr/>
          <p:nvPr/>
        </p:nvSpPr>
        <p:spPr>
          <a:xfrm flipH="false" flipV="false" rot="0">
            <a:off x="5049203" y="8472795"/>
            <a:ext cx="4537079" cy="1571011"/>
          </a:xfrm>
          <a:custGeom>
            <a:avLst/>
            <a:gdLst/>
            <a:ahLst/>
            <a:cxnLst/>
            <a:rect r="r" b="b" t="t" l="l"/>
            <a:pathLst>
              <a:path h="1571011" w="4537079">
                <a:moveTo>
                  <a:pt x="0" y="0"/>
                </a:moveTo>
                <a:lnTo>
                  <a:pt x="4537079" y="0"/>
                </a:lnTo>
                <a:lnTo>
                  <a:pt x="4537079" y="1571010"/>
                </a:lnTo>
                <a:lnTo>
                  <a:pt x="0" y="1571010"/>
                </a:lnTo>
                <a:lnTo>
                  <a:pt x="0" y="0"/>
                </a:lnTo>
                <a:close/>
              </a:path>
            </a:pathLst>
          </a:custGeom>
          <a:blipFill>
            <a:blip r:embed="rId6"/>
            <a:stretch>
              <a:fillRect l="0" t="0" r="0" b="0"/>
            </a:stretch>
          </a:blipFill>
        </p:spPr>
      </p:sp>
      <p:sp>
        <p:nvSpPr>
          <p:cNvPr name="TextBox 7" id="7"/>
          <p:cNvSpPr txBox="true"/>
          <p:nvPr/>
        </p:nvSpPr>
        <p:spPr>
          <a:xfrm rot="0">
            <a:off x="12205" y="535597"/>
            <a:ext cx="872135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 2/ evaluation </a:t>
            </a:r>
          </a:p>
        </p:txBody>
      </p:sp>
      <p:sp>
        <p:nvSpPr>
          <p:cNvPr name="TextBox 8" id="8"/>
          <p:cNvSpPr txBox="true"/>
          <p:nvPr/>
        </p:nvSpPr>
        <p:spPr>
          <a:xfrm rot="0">
            <a:off x="1028700" y="7219493"/>
            <a:ext cx="5051783" cy="1725928"/>
          </a:xfrm>
          <a:prstGeom prst="rect">
            <a:avLst/>
          </a:prstGeom>
        </p:spPr>
        <p:txBody>
          <a:bodyPr anchor="t" rtlCol="false" tIns="0" lIns="0" bIns="0" rIns="0">
            <a:spAutoFit/>
          </a:bodyPr>
          <a:lstStyle/>
          <a:p>
            <a:pPr algn="ctr">
              <a:lnSpc>
                <a:spcPts val="4620"/>
              </a:lnSpc>
              <a:spcBef>
                <a:spcPct val="0"/>
              </a:spcBef>
            </a:pPr>
            <a:r>
              <a:rPr lang="en-US" sz="3300">
                <a:solidFill>
                  <a:srgbClr val="03232C"/>
                </a:solidFill>
                <a:latin typeface="Open Sans Extra Bold"/>
              </a:rPr>
              <a:t>In my case I use mean_absolute_error to evaluate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93296">
            <a:off x="10998987" y="-359784"/>
            <a:ext cx="7914990" cy="17514599"/>
            <a:chOff x="0" y="0"/>
            <a:chExt cx="2084606" cy="4612898"/>
          </a:xfrm>
        </p:grpSpPr>
        <p:sp>
          <p:nvSpPr>
            <p:cNvPr name="Freeform 3" id="3"/>
            <p:cNvSpPr/>
            <p:nvPr/>
          </p:nvSpPr>
          <p:spPr>
            <a:xfrm flipH="false" flipV="false" rot="0">
              <a:off x="0" y="0"/>
              <a:ext cx="2084606" cy="4612898"/>
            </a:xfrm>
            <a:custGeom>
              <a:avLst/>
              <a:gdLst/>
              <a:ahLst/>
              <a:cxnLst/>
              <a:rect r="r" b="b" t="t" l="l"/>
              <a:pathLst>
                <a:path h="4612898" w="2084606">
                  <a:moveTo>
                    <a:pt x="0" y="0"/>
                  </a:moveTo>
                  <a:lnTo>
                    <a:pt x="2084606" y="0"/>
                  </a:lnTo>
                  <a:lnTo>
                    <a:pt x="2084606" y="4612898"/>
                  </a:lnTo>
                  <a:lnTo>
                    <a:pt x="0" y="4612898"/>
                  </a:lnTo>
                  <a:close/>
                </a:path>
              </a:pathLst>
            </a:custGeom>
            <a:solidFill>
              <a:srgbClr val="DBF2FA"/>
            </a:solidFill>
          </p:spPr>
        </p:sp>
        <p:sp>
          <p:nvSpPr>
            <p:cNvPr name="TextBox 4" id="4"/>
            <p:cNvSpPr txBox="true"/>
            <p:nvPr/>
          </p:nvSpPr>
          <p:spPr>
            <a:xfrm>
              <a:off x="0" y="-38100"/>
              <a:ext cx="2084606" cy="46509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2133501" y="-2646203"/>
            <a:ext cx="7802217" cy="10287000"/>
          </a:xfrm>
          <a:custGeom>
            <a:avLst/>
            <a:gdLst/>
            <a:ahLst/>
            <a:cxnLst/>
            <a:rect r="r" b="b" t="t" l="l"/>
            <a:pathLst>
              <a:path h="10287000" w="7802217">
                <a:moveTo>
                  <a:pt x="0" y="10287000"/>
                </a:moveTo>
                <a:lnTo>
                  <a:pt x="7802217" y="10287000"/>
                </a:lnTo>
                <a:lnTo>
                  <a:pt x="7802217"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056012" y="6218974"/>
            <a:ext cx="3231988" cy="4114800"/>
          </a:xfrm>
          <a:custGeom>
            <a:avLst/>
            <a:gdLst/>
            <a:ahLst/>
            <a:cxnLst/>
            <a:rect r="r" b="b" t="t" l="l"/>
            <a:pathLst>
              <a:path h="4114800" w="3231988">
                <a:moveTo>
                  <a:pt x="3231988" y="0"/>
                </a:moveTo>
                <a:lnTo>
                  <a:pt x="0" y="0"/>
                </a:lnTo>
                <a:lnTo>
                  <a:pt x="0" y="4114800"/>
                </a:lnTo>
                <a:lnTo>
                  <a:pt x="3231988" y="4114800"/>
                </a:lnTo>
                <a:lnTo>
                  <a:pt x="32319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602445" y="1028700"/>
            <a:ext cx="5685555" cy="192731"/>
          </a:xfrm>
          <a:custGeom>
            <a:avLst/>
            <a:gdLst/>
            <a:ahLst/>
            <a:cxnLst/>
            <a:rect r="r" b="b" t="t" l="l"/>
            <a:pathLst>
              <a:path h="192731" w="5685555">
                <a:moveTo>
                  <a:pt x="0" y="0"/>
                </a:moveTo>
                <a:lnTo>
                  <a:pt x="5685555" y="0"/>
                </a:lnTo>
                <a:lnTo>
                  <a:pt x="5685555" y="192731"/>
                </a:lnTo>
                <a:lnTo>
                  <a:pt x="0" y="192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78425" y="2588530"/>
            <a:ext cx="13242318" cy="1397742"/>
          </a:xfrm>
          <a:prstGeom prst="rect">
            <a:avLst/>
          </a:prstGeom>
        </p:spPr>
        <p:txBody>
          <a:bodyPr anchor="t" rtlCol="false" tIns="0" lIns="0" bIns="0" rIns="0">
            <a:spAutoFit/>
          </a:bodyPr>
          <a:lstStyle/>
          <a:p>
            <a:pPr>
              <a:lnSpc>
                <a:spcPts val="11378"/>
              </a:lnSpc>
            </a:pPr>
            <a:r>
              <a:rPr lang="en-US" sz="8127">
                <a:solidFill>
                  <a:srgbClr val="2379BE"/>
                </a:solidFill>
                <a:latin typeface="Open Sans Extra Bold"/>
              </a:rPr>
              <a:t>2/ LSTM</a:t>
            </a:r>
          </a:p>
        </p:txBody>
      </p:sp>
      <p:sp>
        <p:nvSpPr>
          <p:cNvPr name="TextBox 9" id="9"/>
          <p:cNvSpPr txBox="true"/>
          <p:nvPr/>
        </p:nvSpPr>
        <p:spPr>
          <a:xfrm rot="0">
            <a:off x="4228445" y="4423037"/>
            <a:ext cx="3171230" cy="1780540"/>
          </a:xfrm>
          <a:prstGeom prst="rect">
            <a:avLst/>
          </a:prstGeom>
        </p:spPr>
        <p:txBody>
          <a:bodyPr anchor="t" rtlCol="false" tIns="0" lIns="0" bIns="0" rIns="0">
            <a:spAutoFit/>
          </a:bodyPr>
          <a:lstStyle/>
          <a:p>
            <a:pPr>
              <a:lnSpc>
                <a:spcPts val="4759"/>
              </a:lnSpc>
            </a:pPr>
            <a:r>
              <a:rPr lang="en-US" sz="3399">
                <a:solidFill>
                  <a:srgbClr val="2379BE"/>
                </a:solidFill>
                <a:latin typeface="Open Sans"/>
              </a:rPr>
              <a:t>1</a:t>
            </a:r>
            <a:r>
              <a:rPr lang="en-US" sz="3399">
                <a:solidFill>
                  <a:srgbClr val="2379BE"/>
                </a:solidFill>
                <a:latin typeface="Open Sans"/>
              </a:rPr>
              <a:t>. architechture</a:t>
            </a:r>
          </a:p>
          <a:p>
            <a:pPr>
              <a:lnSpc>
                <a:spcPts val="4759"/>
              </a:lnSpc>
            </a:pPr>
            <a:r>
              <a:rPr lang="en-US" sz="3399">
                <a:solidFill>
                  <a:srgbClr val="2379BE"/>
                </a:solidFill>
                <a:latin typeface="Open Sans"/>
              </a:rPr>
              <a:t>2.evaluation</a:t>
            </a:r>
          </a:p>
          <a:p>
            <a:pPr algn="l">
              <a:lnSpc>
                <a:spcPts val="4759"/>
              </a:lnSpc>
            </a:pPr>
            <a:r>
              <a:rPr lang="en-US" sz="3399">
                <a:solidFill>
                  <a:srgbClr val="2379BE"/>
                </a:solidFill>
                <a:latin typeface="Open Sans"/>
              </a:rPr>
              <a:t>3.challenge</a:t>
            </a:r>
            <a:r>
              <a:rPr lang="en-US" sz="3399">
                <a:solidFill>
                  <a:srgbClr val="2379BE"/>
                </a:solidFill>
                <a:latin typeface="Open Sans"/>
              </a:rPr>
              <a:t> </a:t>
            </a:r>
            <a:r>
              <a:rPr lang="en-US" sz="3399">
                <a:solidFill>
                  <a:srgbClr val="2379BE"/>
                </a:solidFill>
                <a:latin typeface="Open Sans"/>
              </a:rPr>
              <a:t> </a:t>
            </a:r>
          </a:p>
        </p:txBody>
      </p:sp>
      <p:sp>
        <p:nvSpPr>
          <p:cNvPr name="TextBox 10" id="10"/>
          <p:cNvSpPr txBox="true"/>
          <p:nvPr/>
        </p:nvSpPr>
        <p:spPr>
          <a:xfrm rot="0">
            <a:off x="583734" y="8340365"/>
            <a:ext cx="12273004" cy="1417320"/>
          </a:xfrm>
          <a:prstGeom prst="rect">
            <a:avLst/>
          </a:prstGeom>
        </p:spPr>
        <p:txBody>
          <a:bodyPr anchor="t" rtlCol="false" tIns="0" lIns="0" bIns="0" rIns="0">
            <a:spAutoFit/>
          </a:bodyPr>
          <a:lstStyle/>
          <a:p>
            <a:pPr algn="ctr">
              <a:lnSpc>
                <a:spcPts val="3780"/>
              </a:lnSpc>
            </a:pPr>
            <a:r>
              <a:rPr lang="en-US" sz="2700">
                <a:solidFill>
                  <a:srgbClr val="1E2742"/>
                </a:solidFill>
                <a:latin typeface="Open Sans"/>
              </a:rPr>
              <a:t>source : Article Predicting Energy Consumption Using LSTM, Multi-Layer GRU and Drop-GRU Neural Networks Sameh Mahjoub 1,2,* , Larbi Chrifi-Alaoui 1 , Bruno Marhic 1 and Laurent Delahoche 1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415094" y="4153204"/>
            <a:ext cx="6329162" cy="3511427"/>
          </a:xfrm>
          <a:custGeom>
            <a:avLst/>
            <a:gdLst/>
            <a:ahLst/>
            <a:cxnLst/>
            <a:rect r="r" b="b" t="t" l="l"/>
            <a:pathLst>
              <a:path h="3511427" w="6329162">
                <a:moveTo>
                  <a:pt x="0" y="0"/>
                </a:moveTo>
                <a:lnTo>
                  <a:pt x="6329163" y="0"/>
                </a:lnTo>
                <a:lnTo>
                  <a:pt x="6329163" y="3511427"/>
                </a:lnTo>
                <a:lnTo>
                  <a:pt x="0" y="3511427"/>
                </a:lnTo>
                <a:lnTo>
                  <a:pt x="0" y="0"/>
                </a:lnTo>
                <a:close/>
              </a:path>
            </a:pathLst>
          </a:custGeom>
          <a:blipFill>
            <a:blip r:embed="rId4"/>
            <a:stretch>
              <a:fillRect l="0" t="0" r="0" b="0"/>
            </a:stretch>
          </a:blipFill>
        </p:spPr>
      </p:sp>
      <p:sp>
        <p:nvSpPr>
          <p:cNvPr name="TextBox 5" id="5"/>
          <p:cNvSpPr txBox="true"/>
          <p:nvPr/>
        </p:nvSpPr>
        <p:spPr>
          <a:xfrm rot="0">
            <a:off x="1642386" y="2552290"/>
            <a:ext cx="9458551" cy="6656105"/>
          </a:xfrm>
          <a:prstGeom prst="rect">
            <a:avLst/>
          </a:prstGeom>
        </p:spPr>
        <p:txBody>
          <a:bodyPr anchor="t" rtlCol="false" tIns="0" lIns="0" bIns="0" rIns="0">
            <a:spAutoFit/>
          </a:bodyPr>
          <a:lstStyle/>
          <a:p>
            <a:pPr algn="ctr">
              <a:lnSpc>
                <a:spcPts val="3778"/>
              </a:lnSpc>
            </a:pPr>
            <a:r>
              <a:rPr lang="en-US" sz="2698">
                <a:solidFill>
                  <a:srgbClr val="03232C"/>
                </a:solidFill>
                <a:latin typeface="Open Sans"/>
              </a:rPr>
              <a:t>The Long Short-Term Memory (LSTM) model is a variant of the Recurrent Neural Network (RNN) designed to retain long-term information. It achieves this through memory units that update previous hidden states and provide feedback at each neuron. Unlike standard RNNs, whose output depends solely on the current input and weight, LSTM also considers past inputs, allowing it to grasp long-term temporal relationships. This model addresses the challenges of exploding and vanishing gradients found in conventional RNNs through its unique internal architecture, which includes an input gate, an output gate, a forget gate, and cell status. These components manage and update the cell's information, enhancing the model's ability to maintain and manipulate long-term memory.</a:t>
            </a:r>
          </a:p>
        </p:txBody>
      </p:sp>
      <p:sp>
        <p:nvSpPr>
          <p:cNvPr name="TextBox 6" id="6"/>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2961" y="2301990"/>
            <a:ext cx="10038795" cy="5683020"/>
          </a:xfrm>
          <a:custGeom>
            <a:avLst/>
            <a:gdLst/>
            <a:ahLst/>
            <a:cxnLst/>
            <a:rect r="r" b="b" t="t" l="l"/>
            <a:pathLst>
              <a:path h="5683020" w="10038795">
                <a:moveTo>
                  <a:pt x="0" y="0"/>
                </a:moveTo>
                <a:lnTo>
                  <a:pt x="10038796" y="0"/>
                </a:lnTo>
                <a:lnTo>
                  <a:pt x="10038796" y="5683020"/>
                </a:lnTo>
                <a:lnTo>
                  <a:pt x="0" y="5683020"/>
                </a:lnTo>
                <a:lnTo>
                  <a:pt x="0" y="0"/>
                </a:lnTo>
                <a:close/>
              </a:path>
            </a:pathLst>
          </a:custGeom>
          <a:blipFill>
            <a:blip r:embed="rId4"/>
            <a:stretch>
              <a:fillRect l="0" t="0" r="0" b="0"/>
            </a:stretch>
          </a:blipFill>
        </p:spPr>
      </p:sp>
      <p:sp>
        <p:nvSpPr>
          <p:cNvPr name="TextBox 5" id="5"/>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
        <p:nvSpPr>
          <p:cNvPr name="TextBox 6" id="6"/>
          <p:cNvSpPr txBox="true"/>
          <p:nvPr/>
        </p:nvSpPr>
        <p:spPr>
          <a:xfrm rot="0">
            <a:off x="11311757" y="3224016"/>
            <a:ext cx="5945487" cy="3749040"/>
          </a:xfrm>
          <a:prstGeom prst="rect">
            <a:avLst/>
          </a:prstGeom>
        </p:spPr>
        <p:txBody>
          <a:bodyPr anchor="t" rtlCol="false" tIns="0" lIns="0" bIns="0" rIns="0">
            <a:spAutoFit/>
          </a:bodyPr>
          <a:lstStyle/>
          <a:p>
            <a:pPr algn="ctr">
              <a:lnSpc>
                <a:spcPts val="3359"/>
              </a:lnSpc>
              <a:spcBef>
                <a:spcPct val="0"/>
              </a:spcBef>
            </a:pPr>
            <a:r>
              <a:rPr lang="en-US" sz="2399">
                <a:solidFill>
                  <a:srgbClr val="03232C"/>
                </a:solidFill>
                <a:latin typeface="Open Sans Extra Bold"/>
              </a:rPr>
              <a:t>The input layer is mainly used for preprocessing the original data;</a:t>
            </a:r>
          </a:p>
          <a:p>
            <a:pPr algn="ctr">
              <a:lnSpc>
                <a:spcPts val="3359"/>
              </a:lnSpc>
              <a:spcBef>
                <a:spcPct val="0"/>
              </a:spcBef>
            </a:pPr>
            <a:r>
              <a:rPr lang="en-US" sz="2399">
                <a:solidFill>
                  <a:srgbClr val="03232C"/>
                </a:solidFill>
                <a:latin typeface="Open Sans Extra Bold"/>
              </a:rPr>
              <a:t>• The hidden layer is used to optimize the parameters and training the data;</a:t>
            </a:r>
          </a:p>
          <a:p>
            <a:pPr algn="ctr">
              <a:lnSpc>
                <a:spcPts val="3359"/>
              </a:lnSpc>
              <a:spcBef>
                <a:spcPct val="0"/>
              </a:spcBef>
            </a:pPr>
            <a:r>
              <a:rPr lang="en-US" sz="2399">
                <a:solidFill>
                  <a:srgbClr val="03232C"/>
                </a:solidFill>
                <a:latin typeface="Open Sans Extra Bold"/>
              </a:rPr>
              <a:t>• The output layer is used to predict the data according to the model trained in the</a:t>
            </a:r>
          </a:p>
          <a:p>
            <a:pPr algn="ctr">
              <a:lnSpc>
                <a:spcPts val="3359"/>
              </a:lnSpc>
              <a:spcBef>
                <a:spcPct val="0"/>
              </a:spcBef>
            </a:pPr>
            <a:r>
              <a:rPr lang="en-US" sz="2399">
                <a:solidFill>
                  <a:srgbClr val="03232C"/>
                </a:solidFill>
                <a:latin typeface="Open Sans Extra Bold"/>
              </a:rPr>
              <a:t>hidden layer.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99670" y="2363880"/>
            <a:ext cx="11288660" cy="5559239"/>
          </a:xfrm>
          <a:custGeom>
            <a:avLst/>
            <a:gdLst/>
            <a:ahLst/>
            <a:cxnLst/>
            <a:rect r="r" b="b" t="t" l="l"/>
            <a:pathLst>
              <a:path h="5559239" w="11288660">
                <a:moveTo>
                  <a:pt x="0" y="0"/>
                </a:moveTo>
                <a:lnTo>
                  <a:pt x="11288660" y="0"/>
                </a:lnTo>
                <a:lnTo>
                  <a:pt x="11288660" y="5559240"/>
                </a:lnTo>
                <a:lnTo>
                  <a:pt x="0" y="5559240"/>
                </a:lnTo>
                <a:lnTo>
                  <a:pt x="0" y="0"/>
                </a:lnTo>
                <a:close/>
              </a:path>
            </a:pathLst>
          </a:custGeom>
          <a:blipFill>
            <a:blip r:embed="rId4"/>
            <a:stretch>
              <a:fillRect l="0" t="0" r="0" b="0"/>
            </a:stretch>
          </a:blipFill>
        </p:spPr>
      </p:sp>
      <p:sp>
        <p:nvSpPr>
          <p:cNvPr name="TextBox 5" id="5"/>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70162" y="6494939"/>
            <a:ext cx="12121220" cy="2576865"/>
          </a:xfrm>
          <a:custGeom>
            <a:avLst/>
            <a:gdLst/>
            <a:ahLst/>
            <a:cxnLst/>
            <a:rect r="r" b="b" t="t" l="l"/>
            <a:pathLst>
              <a:path h="2576865" w="12121220">
                <a:moveTo>
                  <a:pt x="0" y="0"/>
                </a:moveTo>
                <a:lnTo>
                  <a:pt x="12121219" y="0"/>
                </a:lnTo>
                <a:lnTo>
                  <a:pt x="12121219" y="2576865"/>
                </a:lnTo>
                <a:lnTo>
                  <a:pt x="0" y="2576865"/>
                </a:lnTo>
                <a:lnTo>
                  <a:pt x="0" y="0"/>
                </a:lnTo>
                <a:close/>
              </a:path>
            </a:pathLst>
          </a:custGeom>
          <a:blipFill>
            <a:blip r:embed="rId4"/>
            <a:stretch>
              <a:fillRect l="0" t="0" r="0" b="0"/>
            </a:stretch>
          </a:blipFill>
        </p:spPr>
      </p:sp>
      <p:sp>
        <p:nvSpPr>
          <p:cNvPr name="Freeform 5" id="5"/>
          <p:cNvSpPr/>
          <p:nvPr/>
        </p:nvSpPr>
        <p:spPr>
          <a:xfrm flipH="false" flipV="false" rot="0">
            <a:off x="11578186" y="1028700"/>
            <a:ext cx="4924354" cy="3788479"/>
          </a:xfrm>
          <a:custGeom>
            <a:avLst/>
            <a:gdLst/>
            <a:ahLst/>
            <a:cxnLst/>
            <a:rect r="r" b="b" t="t" l="l"/>
            <a:pathLst>
              <a:path h="3788479" w="4924354">
                <a:moveTo>
                  <a:pt x="0" y="0"/>
                </a:moveTo>
                <a:lnTo>
                  <a:pt x="4924354" y="0"/>
                </a:lnTo>
                <a:lnTo>
                  <a:pt x="4924354" y="3788479"/>
                </a:lnTo>
                <a:lnTo>
                  <a:pt x="0" y="3788479"/>
                </a:lnTo>
                <a:lnTo>
                  <a:pt x="0" y="0"/>
                </a:lnTo>
                <a:close/>
              </a:path>
            </a:pathLst>
          </a:custGeom>
          <a:blipFill>
            <a:blip r:embed="rId5"/>
            <a:stretch>
              <a:fillRect l="0" t="0" r="0" b="0"/>
            </a:stretch>
          </a:blipFill>
        </p:spPr>
      </p:sp>
      <p:sp>
        <p:nvSpPr>
          <p:cNvPr name="TextBox 6" id="6"/>
          <p:cNvSpPr txBox="true"/>
          <p:nvPr/>
        </p:nvSpPr>
        <p:spPr>
          <a:xfrm rot="0">
            <a:off x="12205" y="535597"/>
            <a:ext cx="872135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 2/ evaluation </a:t>
            </a:r>
          </a:p>
        </p:txBody>
      </p:sp>
      <p:sp>
        <p:nvSpPr>
          <p:cNvPr name="TextBox 7" id="7"/>
          <p:cNvSpPr txBox="true"/>
          <p:nvPr/>
        </p:nvSpPr>
        <p:spPr>
          <a:xfrm rot="0">
            <a:off x="3445035" y="3856693"/>
            <a:ext cx="7170301" cy="1944368"/>
          </a:xfrm>
          <a:prstGeom prst="rect">
            <a:avLst/>
          </a:prstGeom>
        </p:spPr>
        <p:txBody>
          <a:bodyPr anchor="t" rtlCol="false" tIns="0" lIns="0" bIns="0" rIns="0">
            <a:spAutoFit/>
          </a:bodyPr>
          <a:lstStyle/>
          <a:p>
            <a:pPr algn="ctr">
              <a:lnSpc>
                <a:spcPts val="5180"/>
              </a:lnSpc>
              <a:spcBef>
                <a:spcPct val="0"/>
              </a:spcBef>
            </a:pPr>
            <a:r>
              <a:rPr lang="en-US" sz="3700">
                <a:solidFill>
                  <a:srgbClr val="03232C"/>
                </a:solidFill>
                <a:latin typeface="Open Sans Extra Bold"/>
              </a:rPr>
              <a:t>RMSE = s 1 N n ∑ i=1 (yi − y˜i) 2</a:t>
            </a:r>
          </a:p>
          <a:p>
            <a:pPr algn="ctr">
              <a:lnSpc>
                <a:spcPts val="5180"/>
              </a:lnSpc>
              <a:spcBef>
                <a:spcPct val="0"/>
              </a:spcBef>
            </a:pPr>
            <a:r>
              <a:rPr lang="en-US" sz="3700">
                <a:solidFill>
                  <a:srgbClr val="03232C"/>
                </a:solidFill>
                <a:latin typeface="Open Sans Extra Bold"/>
              </a:rPr>
              <a:t> MAE = ∑ n i=1 |yi − y˜i | N </a:t>
            </a:r>
          </a:p>
          <a:p>
            <a:pPr algn="ctr">
              <a:lnSpc>
                <a:spcPts val="5180"/>
              </a:lnSpc>
              <a:spcBef>
                <a:spcPct val="0"/>
              </a:spcBef>
            </a:pPr>
            <a:r>
              <a:rPr lang="en-US" sz="3700">
                <a:solidFill>
                  <a:srgbClr val="03232C"/>
                </a:solidFill>
                <a:latin typeface="Open Sans Extra Bold"/>
              </a:rPr>
              <a:t> R = cov(yi , y˜i) σyi σy˜i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82075" y="2615941"/>
            <a:ext cx="10074457" cy="5360887"/>
          </a:xfrm>
          <a:custGeom>
            <a:avLst/>
            <a:gdLst/>
            <a:ahLst/>
            <a:cxnLst/>
            <a:rect r="r" b="b" t="t" l="l"/>
            <a:pathLst>
              <a:path h="5360887" w="10074457">
                <a:moveTo>
                  <a:pt x="0" y="0"/>
                </a:moveTo>
                <a:lnTo>
                  <a:pt x="10074457" y="0"/>
                </a:lnTo>
                <a:lnTo>
                  <a:pt x="10074457" y="5360888"/>
                </a:lnTo>
                <a:lnTo>
                  <a:pt x="0" y="5360888"/>
                </a:lnTo>
                <a:lnTo>
                  <a:pt x="0" y="0"/>
                </a:lnTo>
                <a:close/>
              </a:path>
            </a:pathLst>
          </a:custGeom>
          <a:blipFill>
            <a:blip r:embed="rId4"/>
            <a:stretch>
              <a:fillRect l="0" t="0" r="0" b="0"/>
            </a:stretch>
          </a:blipFill>
        </p:spPr>
      </p:sp>
      <p:sp>
        <p:nvSpPr>
          <p:cNvPr name="Freeform 5" id="5"/>
          <p:cNvSpPr/>
          <p:nvPr/>
        </p:nvSpPr>
        <p:spPr>
          <a:xfrm flipH="false" flipV="false" rot="0">
            <a:off x="12324728" y="6516208"/>
            <a:ext cx="4524913" cy="1460621"/>
          </a:xfrm>
          <a:custGeom>
            <a:avLst/>
            <a:gdLst/>
            <a:ahLst/>
            <a:cxnLst/>
            <a:rect r="r" b="b" t="t" l="l"/>
            <a:pathLst>
              <a:path h="1460621" w="4524913">
                <a:moveTo>
                  <a:pt x="0" y="0"/>
                </a:moveTo>
                <a:lnTo>
                  <a:pt x="4524913" y="0"/>
                </a:lnTo>
                <a:lnTo>
                  <a:pt x="4524913" y="1460621"/>
                </a:lnTo>
                <a:lnTo>
                  <a:pt x="0" y="1460621"/>
                </a:lnTo>
                <a:lnTo>
                  <a:pt x="0" y="0"/>
                </a:lnTo>
                <a:close/>
              </a:path>
            </a:pathLst>
          </a:custGeom>
          <a:blipFill>
            <a:blip r:embed="rId5"/>
            <a:stretch>
              <a:fillRect l="0" t="0" r="0" b="0"/>
            </a:stretch>
          </a:blipFill>
        </p:spPr>
      </p:sp>
      <p:sp>
        <p:nvSpPr>
          <p:cNvPr name="TextBox 6" id="6"/>
          <p:cNvSpPr txBox="true"/>
          <p:nvPr/>
        </p:nvSpPr>
        <p:spPr>
          <a:xfrm rot="0">
            <a:off x="12205" y="535597"/>
            <a:ext cx="872135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 2/ Evaluation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205" y="535597"/>
            <a:ext cx="8721356"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 3/ challenges</a:t>
            </a:r>
          </a:p>
        </p:txBody>
      </p:sp>
      <p:sp>
        <p:nvSpPr>
          <p:cNvPr name="TextBox 5" id="5"/>
          <p:cNvSpPr txBox="true"/>
          <p:nvPr/>
        </p:nvSpPr>
        <p:spPr>
          <a:xfrm rot="0">
            <a:off x="1903480" y="2605378"/>
            <a:ext cx="8299172" cy="2111375"/>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3232C"/>
                </a:solidFill>
                <a:latin typeface="Open Sans Extra Bold"/>
              </a:rPr>
              <a:t>Sequence Length Determination: Deciding on the appropriate sequence length for training the LSTM model is crucial. If the sequence is too short, the model might not capture long-term dependencies. Conversely, very long sequences can lead to increased computational cost and the potential for overfitting. </a:t>
            </a:r>
          </a:p>
        </p:txBody>
      </p:sp>
      <p:sp>
        <p:nvSpPr>
          <p:cNvPr name="TextBox 6" id="6"/>
          <p:cNvSpPr txBox="true"/>
          <p:nvPr/>
        </p:nvSpPr>
        <p:spPr>
          <a:xfrm rot="0">
            <a:off x="1846330" y="5095875"/>
            <a:ext cx="10550671" cy="3521075"/>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3232C"/>
                </a:solidFill>
                <a:latin typeface="Open Sans Extra Bold"/>
              </a:rPr>
              <a:t>Hyperparameter Tuning: Finding the optimal set of hyperparameters (e.g., number of LSTM layers, number of units per layer, learning rate) is a challenging and time-consuming process. It usually requires extensive experimentation or automated methods like grid search or Bayesian optimization.</a:t>
            </a:r>
          </a:p>
          <a:p>
            <a:pPr algn="ctr">
              <a:lnSpc>
                <a:spcPts val="2800"/>
              </a:lnSpc>
            </a:pPr>
          </a:p>
          <a:p>
            <a:pPr algn="ctr" marL="431801" indent="-215900" lvl="1">
              <a:lnSpc>
                <a:spcPts val="2800"/>
              </a:lnSpc>
              <a:buFont typeface="Arial"/>
              <a:buChar char="•"/>
            </a:pPr>
            <a:r>
              <a:rPr lang="en-US" sz="2000">
                <a:solidFill>
                  <a:srgbClr val="03232C"/>
                </a:solidFill>
                <a:latin typeface="Open Sans Extra Bold"/>
              </a:rPr>
              <a:t>Model Interpretability: LSTMs, like many deep learning models, can be seen as "black boxes," making it difficult to understand how they make predictions. This poses challenges for model interpretability and for providing insights into the driving factors behind the model's forecasts.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07" y="0"/>
            <a:ext cx="3712845" cy="3712845"/>
          </a:xfrm>
          <a:custGeom>
            <a:avLst/>
            <a:gdLst/>
            <a:ahLst/>
            <a:cxnLst/>
            <a:rect r="r" b="b" t="t" l="l"/>
            <a:pathLst>
              <a:path h="3712845" w="3712845">
                <a:moveTo>
                  <a:pt x="0" y="0"/>
                </a:moveTo>
                <a:lnTo>
                  <a:pt x="3712845" y="0"/>
                </a:lnTo>
                <a:lnTo>
                  <a:pt x="3712845" y="3712845"/>
                </a:lnTo>
                <a:lnTo>
                  <a:pt x="0" y="3712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4350" y="2256524"/>
            <a:ext cx="5600700" cy="1543050"/>
            <a:chOff x="0" y="0"/>
            <a:chExt cx="1475081" cy="406400"/>
          </a:xfrm>
        </p:grpSpPr>
        <p:sp>
          <p:nvSpPr>
            <p:cNvPr name="Freeform 4" id="4"/>
            <p:cNvSpPr/>
            <p:nvPr/>
          </p:nvSpPr>
          <p:spPr>
            <a:xfrm flipH="false" flipV="false" rot="0">
              <a:off x="0" y="0"/>
              <a:ext cx="1475081" cy="406400"/>
            </a:xfrm>
            <a:custGeom>
              <a:avLst/>
              <a:gdLst/>
              <a:ahLst/>
              <a:cxnLst/>
              <a:rect r="r" b="b" t="t" l="l"/>
              <a:pathLst>
                <a:path h="406400" w="1475081">
                  <a:moveTo>
                    <a:pt x="0" y="0"/>
                  </a:moveTo>
                  <a:lnTo>
                    <a:pt x="1475081" y="0"/>
                  </a:lnTo>
                  <a:lnTo>
                    <a:pt x="1475081" y="406400"/>
                  </a:lnTo>
                  <a:lnTo>
                    <a:pt x="0" y="406400"/>
                  </a:lnTo>
                  <a:close/>
                </a:path>
              </a:pathLst>
            </a:custGeom>
            <a:solidFill>
              <a:srgbClr val="00AEEF"/>
            </a:solidFill>
          </p:spPr>
        </p:sp>
        <p:sp>
          <p:nvSpPr>
            <p:cNvPr name="TextBox 5" id="5"/>
            <p:cNvSpPr txBox="true"/>
            <p:nvPr/>
          </p:nvSpPr>
          <p:spPr>
            <a:xfrm>
              <a:off x="0" y="-38100"/>
              <a:ext cx="1475081" cy="444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246011" y="2793135"/>
            <a:ext cx="485610" cy="469828"/>
          </a:xfrm>
          <a:custGeom>
            <a:avLst/>
            <a:gdLst/>
            <a:ahLst/>
            <a:cxnLst/>
            <a:rect r="r" b="b" t="t" l="l"/>
            <a:pathLst>
              <a:path h="469828" w="485610">
                <a:moveTo>
                  <a:pt x="0" y="0"/>
                </a:moveTo>
                <a:lnTo>
                  <a:pt x="485610" y="0"/>
                </a:lnTo>
                <a:lnTo>
                  <a:pt x="485610" y="469828"/>
                </a:lnTo>
                <a:lnTo>
                  <a:pt x="0" y="469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31621" y="2793135"/>
            <a:ext cx="485610" cy="469828"/>
          </a:xfrm>
          <a:custGeom>
            <a:avLst/>
            <a:gdLst/>
            <a:ahLst/>
            <a:cxnLst/>
            <a:rect r="r" b="b" t="t" l="l"/>
            <a:pathLst>
              <a:path h="469828" w="485610">
                <a:moveTo>
                  <a:pt x="0" y="0"/>
                </a:moveTo>
                <a:lnTo>
                  <a:pt x="485610" y="0"/>
                </a:lnTo>
                <a:lnTo>
                  <a:pt x="485610" y="469828"/>
                </a:lnTo>
                <a:lnTo>
                  <a:pt x="0" y="469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17998" y="4208335"/>
            <a:ext cx="7653699" cy="2968655"/>
          </a:xfrm>
          <a:custGeom>
            <a:avLst/>
            <a:gdLst/>
            <a:ahLst/>
            <a:cxnLst/>
            <a:rect r="r" b="b" t="t" l="l"/>
            <a:pathLst>
              <a:path h="2968655" w="7653699">
                <a:moveTo>
                  <a:pt x="0" y="0"/>
                </a:moveTo>
                <a:lnTo>
                  <a:pt x="7653699" y="0"/>
                </a:lnTo>
                <a:lnTo>
                  <a:pt x="7653699" y="2968655"/>
                </a:lnTo>
                <a:lnTo>
                  <a:pt x="0" y="2968655"/>
                </a:lnTo>
                <a:lnTo>
                  <a:pt x="0" y="0"/>
                </a:lnTo>
                <a:close/>
              </a:path>
            </a:pathLst>
          </a:custGeom>
          <a:blipFill>
            <a:blip r:embed="rId8"/>
            <a:stretch>
              <a:fillRect l="0" t="0" r="0" b="0"/>
            </a:stretch>
          </a:blipFill>
        </p:spPr>
      </p:sp>
      <p:sp>
        <p:nvSpPr>
          <p:cNvPr name="Freeform 10" id="10"/>
          <p:cNvSpPr/>
          <p:nvPr/>
        </p:nvSpPr>
        <p:spPr>
          <a:xfrm flipH="false" flipV="false" rot="0">
            <a:off x="9541092" y="452599"/>
            <a:ext cx="7281668" cy="2340536"/>
          </a:xfrm>
          <a:custGeom>
            <a:avLst/>
            <a:gdLst/>
            <a:ahLst/>
            <a:cxnLst/>
            <a:rect r="r" b="b" t="t" l="l"/>
            <a:pathLst>
              <a:path h="2340536" w="7281668">
                <a:moveTo>
                  <a:pt x="0" y="0"/>
                </a:moveTo>
                <a:lnTo>
                  <a:pt x="7281667" y="0"/>
                </a:lnTo>
                <a:lnTo>
                  <a:pt x="7281667" y="2340536"/>
                </a:lnTo>
                <a:lnTo>
                  <a:pt x="0" y="2340536"/>
                </a:lnTo>
                <a:lnTo>
                  <a:pt x="0" y="0"/>
                </a:lnTo>
                <a:close/>
              </a:path>
            </a:pathLst>
          </a:custGeom>
          <a:blipFill>
            <a:blip r:embed="rId9"/>
            <a:stretch>
              <a:fillRect l="0" t="0" r="0" b="0"/>
            </a:stretch>
          </a:blipFill>
        </p:spPr>
      </p:sp>
      <p:sp>
        <p:nvSpPr>
          <p:cNvPr name="Freeform 11" id="11"/>
          <p:cNvSpPr/>
          <p:nvPr/>
        </p:nvSpPr>
        <p:spPr>
          <a:xfrm flipH="false" flipV="false" rot="0">
            <a:off x="9541092" y="3712845"/>
            <a:ext cx="7861601" cy="2706188"/>
          </a:xfrm>
          <a:custGeom>
            <a:avLst/>
            <a:gdLst/>
            <a:ahLst/>
            <a:cxnLst/>
            <a:rect r="r" b="b" t="t" l="l"/>
            <a:pathLst>
              <a:path h="2706188" w="7861601">
                <a:moveTo>
                  <a:pt x="0" y="0"/>
                </a:moveTo>
                <a:lnTo>
                  <a:pt x="7861601" y="0"/>
                </a:lnTo>
                <a:lnTo>
                  <a:pt x="7861601" y="2706188"/>
                </a:lnTo>
                <a:lnTo>
                  <a:pt x="0" y="2706188"/>
                </a:lnTo>
                <a:lnTo>
                  <a:pt x="0" y="0"/>
                </a:lnTo>
                <a:close/>
              </a:path>
            </a:pathLst>
          </a:custGeom>
          <a:blipFill>
            <a:blip r:embed="rId10"/>
            <a:stretch>
              <a:fillRect l="0" t="0" r="-1472" b="0"/>
            </a:stretch>
          </a:blipFill>
        </p:spPr>
      </p:sp>
      <p:sp>
        <p:nvSpPr>
          <p:cNvPr name="Freeform 12" id="12"/>
          <p:cNvSpPr/>
          <p:nvPr/>
        </p:nvSpPr>
        <p:spPr>
          <a:xfrm flipH="false" flipV="false" rot="0">
            <a:off x="9642595" y="6994976"/>
            <a:ext cx="7445861" cy="2667572"/>
          </a:xfrm>
          <a:custGeom>
            <a:avLst/>
            <a:gdLst/>
            <a:ahLst/>
            <a:cxnLst/>
            <a:rect r="r" b="b" t="t" l="l"/>
            <a:pathLst>
              <a:path h="2667572" w="7445861">
                <a:moveTo>
                  <a:pt x="0" y="0"/>
                </a:moveTo>
                <a:lnTo>
                  <a:pt x="7445861" y="0"/>
                </a:lnTo>
                <a:lnTo>
                  <a:pt x="7445861" y="2667572"/>
                </a:lnTo>
                <a:lnTo>
                  <a:pt x="0" y="2667572"/>
                </a:lnTo>
                <a:lnTo>
                  <a:pt x="0" y="0"/>
                </a:lnTo>
                <a:close/>
              </a:path>
            </a:pathLst>
          </a:custGeom>
          <a:blipFill>
            <a:blip r:embed="rId11"/>
            <a:stretch>
              <a:fillRect l="0" t="-2956" r="0" b="-2956"/>
            </a:stretch>
          </a:blipFill>
        </p:spPr>
      </p:sp>
      <p:sp>
        <p:nvSpPr>
          <p:cNvPr name="TextBox 13" id="13"/>
          <p:cNvSpPr txBox="true"/>
          <p:nvPr/>
        </p:nvSpPr>
        <p:spPr>
          <a:xfrm rot="0">
            <a:off x="1028700" y="2364474"/>
            <a:ext cx="4217311"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weather</a:t>
            </a:r>
          </a:p>
        </p:txBody>
      </p:sp>
      <p:sp>
        <p:nvSpPr>
          <p:cNvPr name="TextBox 14" id="14"/>
          <p:cNvSpPr txBox="true"/>
          <p:nvPr/>
        </p:nvSpPr>
        <p:spPr>
          <a:xfrm rot="0">
            <a:off x="1160317" y="7358382"/>
            <a:ext cx="5983086" cy="575943"/>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temperature difference based on the original date and forecast date</a:t>
            </a:r>
          </a:p>
        </p:txBody>
      </p:sp>
      <p:sp>
        <p:nvSpPr>
          <p:cNvPr name="TextBox 15" id="15"/>
          <p:cNvSpPr txBox="true"/>
          <p:nvPr/>
        </p:nvSpPr>
        <p:spPr>
          <a:xfrm rot="0">
            <a:off x="10190383" y="3108342"/>
            <a:ext cx="5983086"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temperature of each county as function of time</a:t>
            </a:r>
          </a:p>
        </p:txBody>
      </p:sp>
      <p:sp>
        <p:nvSpPr>
          <p:cNvPr name="TextBox 16" id="16"/>
          <p:cNvSpPr txBox="true"/>
          <p:nvPr/>
        </p:nvSpPr>
        <p:spPr>
          <a:xfrm rot="0">
            <a:off x="10688219" y="6714308"/>
            <a:ext cx="5983086"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dewpoint of each county as function of time</a:t>
            </a:r>
          </a:p>
        </p:txBody>
      </p:sp>
      <p:sp>
        <p:nvSpPr>
          <p:cNvPr name="TextBox 17" id="17"/>
          <p:cNvSpPr txBox="true"/>
          <p:nvPr/>
        </p:nvSpPr>
        <p:spPr>
          <a:xfrm rot="0">
            <a:off x="10688219" y="9810609"/>
            <a:ext cx="5983086"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rain of each county as function of time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59173" y="0"/>
            <a:ext cx="6044712" cy="5143500"/>
          </a:xfrm>
          <a:custGeom>
            <a:avLst/>
            <a:gdLst/>
            <a:ahLst/>
            <a:cxnLst/>
            <a:rect r="r" b="b" t="t" l="l"/>
            <a:pathLst>
              <a:path h="5143500" w="6044712">
                <a:moveTo>
                  <a:pt x="0" y="5143500"/>
                </a:moveTo>
                <a:lnTo>
                  <a:pt x="6044711" y="5143500"/>
                </a:lnTo>
                <a:lnTo>
                  <a:pt x="6044711" y="0"/>
                </a:lnTo>
                <a:lnTo>
                  <a:pt x="0" y="0"/>
                </a:lnTo>
                <a:lnTo>
                  <a:pt x="0"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137150"/>
            <a:ext cx="6044712" cy="5143500"/>
          </a:xfrm>
          <a:custGeom>
            <a:avLst/>
            <a:gdLst/>
            <a:ahLst/>
            <a:cxnLst/>
            <a:rect r="r" b="b" t="t" l="l"/>
            <a:pathLst>
              <a:path h="5143500" w="6044712">
                <a:moveTo>
                  <a:pt x="0" y="0"/>
                </a:moveTo>
                <a:lnTo>
                  <a:pt x="6044712" y="0"/>
                </a:lnTo>
                <a:lnTo>
                  <a:pt x="6044712"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903132" y="1028700"/>
            <a:ext cx="1356168" cy="1231322"/>
          </a:xfrm>
          <a:custGeom>
            <a:avLst/>
            <a:gdLst/>
            <a:ahLst/>
            <a:cxnLst/>
            <a:rect r="r" b="b" t="t" l="l"/>
            <a:pathLst>
              <a:path h="1231322" w="1356168">
                <a:moveTo>
                  <a:pt x="0" y="0"/>
                </a:moveTo>
                <a:lnTo>
                  <a:pt x="1356168" y="0"/>
                </a:lnTo>
                <a:lnTo>
                  <a:pt x="1356168" y="1231322"/>
                </a:lnTo>
                <a:lnTo>
                  <a:pt x="0" y="1231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53021" y="1924961"/>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6501547" y="9136648"/>
            <a:ext cx="3004961" cy="1081786"/>
          </a:xfrm>
          <a:custGeom>
            <a:avLst/>
            <a:gdLst/>
            <a:ahLst/>
            <a:cxnLst/>
            <a:rect r="r" b="b" t="t" l="l"/>
            <a:pathLst>
              <a:path h="1081786" w="3004961">
                <a:moveTo>
                  <a:pt x="0" y="0"/>
                </a:moveTo>
                <a:lnTo>
                  <a:pt x="3004961" y="0"/>
                </a:lnTo>
                <a:lnTo>
                  <a:pt x="3004961" y="1081786"/>
                </a:lnTo>
                <a:lnTo>
                  <a:pt x="0" y="10817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985538" y="4455603"/>
            <a:ext cx="9170274" cy="5659299"/>
          </a:xfrm>
          <a:custGeom>
            <a:avLst/>
            <a:gdLst/>
            <a:ahLst/>
            <a:cxnLst/>
            <a:rect r="r" b="b" t="t" l="l"/>
            <a:pathLst>
              <a:path h="5659299" w="9170274">
                <a:moveTo>
                  <a:pt x="0" y="0"/>
                </a:moveTo>
                <a:lnTo>
                  <a:pt x="9170274" y="0"/>
                </a:lnTo>
                <a:lnTo>
                  <a:pt x="9170274" y="5659299"/>
                </a:lnTo>
                <a:lnTo>
                  <a:pt x="0" y="5659299"/>
                </a:lnTo>
                <a:lnTo>
                  <a:pt x="0" y="0"/>
                </a:lnTo>
                <a:close/>
              </a:path>
            </a:pathLst>
          </a:custGeom>
          <a:blipFill>
            <a:blip r:embed="rId10"/>
            <a:stretch>
              <a:fillRect l="0" t="0" r="0" b="0"/>
            </a:stretch>
          </a:blipFill>
        </p:spPr>
      </p:sp>
      <p:sp>
        <p:nvSpPr>
          <p:cNvPr name="TextBox 8" id="8"/>
          <p:cNvSpPr txBox="true"/>
          <p:nvPr/>
        </p:nvSpPr>
        <p:spPr>
          <a:xfrm rot="0">
            <a:off x="3527256" y="1277901"/>
            <a:ext cx="12164756" cy="962025"/>
          </a:xfrm>
          <a:prstGeom prst="rect">
            <a:avLst/>
          </a:prstGeom>
        </p:spPr>
        <p:txBody>
          <a:bodyPr anchor="t" rtlCol="false" tIns="0" lIns="0" bIns="0" rIns="0">
            <a:spAutoFit/>
          </a:bodyPr>
          <a:lstStyle/>
          <a:p>
            <a:pPr algn="ctr">
              <a:lnSpc>
                <a:spcPts val="7349"/>
              </a:lnSpc>
            </a:pPr>
            <a:r>
              <a:rPr lang="en-US" sz="6999">
                <a:solidFill>
                  <a:srgbClr val="00AEEF"/>
                </a:solidFill>
                <a:latin typeface="Open Sans Extra Bold"/>
              </a:rPr>
              <a:t>ARIMA &amp; LSTM ?</a:t>
            </a:r>
          </a:p>
        </p:txBody>
      </p:sp>
      <p:sp>
        <p:nvSpPr>
          <p:cNvPr name="TextBox 9" id="9"/>
          <p:cNvSpPr txBox="true"/>
          <p:nvPr/>
        </p:nvSpPr>
        <p:spPr>
          <a:xfrm rot="0">
            <a:off x="4926031" y="3378200"/>
            <a:ext cx="10977101" cy="701675"/>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000000"/>
                </a:solidFill>
                <a:latin typeface="Open Sans Extra Bold"/>
              </a:rPr>
              <a:t>source : Article A hybrid ARIMA‑LSTM model optimized by BP in the forecast of outpatient visits Yamin Deng1,2 · Huifang Fan1 · Shiman Wu</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07" y="0"/>
            <a:ext cx="3712845" cy="3712845"/>
          </a:xfrm>
          <a:custGeom>
            <a:avLst/>
            <a:gdLst/>
            <a:ahLst/>
            <a:cxnLst/>
            <a:rect r="r" b="b" t="t" l="l"/>
            <a:pathLst>
              <a:path h="3712845" w="3712845">
                <a:moveTo>
                  <a:pt x="0" y="0"/>
                </a:moveTo>
                <a:lnTo>
                  <a:pt x="3712845" y="0"/>
                </a:lnTo>
                <a:lnTo>
                  <a:pt x="3712845" y="3712845"/>
                </a:lnTo>
                <a:lnTo>
                  <a:pt x="0" y="3712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261" y="7741077"/>
            <a:ext cx="2545923" cy="2545923"/>
          </a:xfrm>
          <a:custGeom>
            <a:avLst/>
            <a:gdLst/>
            <a:ahLst/>
            <a:cxnLst/>
            <a:rect r="r" b="b" t="t" l="l"/>
            <a:pathLst>
              <a:path h="2545923" w="2545923">
                <a:moveTo>
                  <a:pt x="0" y="0"/>
                </a:moveTo>
                <a:lnTo>
                  <a:pt x="2545922" y="0"/>
                </a:lnTo>
                <a:lnTo>
                  <a:pt x="2545922" y="2545923"/>
                </a:lnTo>
                <a:lnTo>
                  <a:pt x="0" y="2545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0353675" y="0"/>
            <a:ext cx="7934325" cy="7934325"/>
          </a:xfrm>
          <a:custGeom>
            <a:avLst/>
            <a:gdLst/>
            <a:ahLst/>
            <a:cxnLst/>
            <a:rect r="r" b="b" t="t" l="l"/>
            <a:pathLst>
              <a:path h="7934325" w="7934325">
                <a:moveTo>
                  <a:pt x="7934325" y="7934325"/>
                </a:moveTo>
                <a:lnTo>
                  <a:pt x="0" y="7934325"/>
                </a:lnTo>
                <a:lnTo>
                  <a:pt x="0" y="0"/>
                </a:lnTo>
                <a:lnTo>
                  <a:pt x="7934325" y="0"/>
                </a:lnTo>
                <a:lnTo>
                  <a:pt x="7934325" y="793432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2961" y="3665626"/>
            <a:ext cx="12002433" cy="5348412"/>
          </a:xfrm>
          <a:custGeom>
            <a:avLst/>
            <a:gdLst/>
            <a:ahLst/>
            <a:cxnLst/>
            <a:rect r="r" b="b" t="t" l="l"/>
            <a:pathLst>
              <a:path h="5348412" w="12002433">
                <a:moveTo>
                  <a:pt x="0" y="0"/>
                </a:moveTo>
                <a:lnTo>
                  <a:pt x="12002433" y="0"/>
                </a:lnTo>
                <a:lnTo>
                  <a:pt x="12002433" y="5348413"/>
                </a:lnTo>
                <a:lnTo>
                  <a:pt x="0" y="5348413"/>
                </a:lnTo>
                <a:lnTo>
                  <a:pt x="0" y="0"/>
                </a:lnTo>
                <a:close/>
              </a:path>
            </a:pathLst>
          </a:custGeom>
          <a:blipFill>
            <a:blip r:embed="rId8"/>
            <a:stretch>
              <a:fillRect l="0" t="0" r="0" b="0"/>
            </a:stretch>
          </a:blipFill>
        </p:spPr>
      </p:sp>
      <p:sp>
        <p:nvSpPr>
          <p:cNvPr name="TextBox 7" id="7"/>
          <p:cNvSpPr txBox="true"/>
          <p:nvPr/>
        </p:nvSpPr>
        <p:spPr>
          <a:xfrm rot="0">
            <a:off x="3661625" y="683023"/>
            <a:ext cx="6692050" cy="887095"/>
          </a:xfrm>
          <a:prstGeom prst="rect">
            <a:avLst/>
          </a:prstGeom>
        </p:spPr>
        <p:txBody>
          <a:bodyPr anchor="t" rtlCol="false" tIns="0" lIns="0" bIns="0" rIns="0">
            <a:spAutoFit/>
          </a:bodyPr>
          <a:lstStyle/>
          <a:p>
            <a:pPr algn="ctr">
              <a:lnSpc>
                <a:spcPts val="7279"/>
              </a:lnSpc>
            </a:pPr>
            <a:r>
              <a:rPr lang="en-US" sz="5199">
                <a:solidFill>
                  <a:srgbClr val="262262"/>
                </a:solidFill>
                <a:latin typeface="Open Sans Bold"/>
              </a:rPr>
              <a:t>kanban board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95439" y="1924961"/>
            <a:ext cx="12502499" cy="5556913"/>
            <a:chOff x="0" y="0"/>
            <a:chExt cx="3292839" cy="1463549"/>
          </a:xfrm>
        </p:grpSpPr>
        <p:sp>
          <p:nvSpPr>
            <p:cNvPr name="Freeform 3" id="3"/>
            <p:cNvSpPr/>
            <p:nvPr/>
          </p:nvSpPr>
          <p:spPr>
            <a:xfrm flipH="false" flipV="false" rot="0">
              <a:off x="0" y="0"/>
              <a:ext cx="3292839" cy="1463549"/>
            </a:xfrm>
            <a:custGeom>
              <a:avLst/>
              <a:gdLst/>
              <a:ahLst/>
              <a:cxnLst/>
              <a:rect r="r" b="b" t="t" l="l"/>
              <a:pathLst>
                <a:path h="1463549" w="3292839">
                  <a:moveTo>
                    <a:pt x="0" y="0"/>
                  </a:moveTo>
                  <a:lnTo>
                    <a:pt x="3292839" y="0"/>
                  </a:lnTo>
                  <a:lnTo>
                    <a:pt x="3292839" y="1463549"/>
                  </a:lnTo>
                  <a:lnTo>
                    <a:pt x="0" y="1463549"/>
                  </a:lnTo>
                  <a:close/>
                </a:path>
              </a:pathLst>
            </a:custGeom>
            <a:solidFill>
              <a:srgbClr val="262262"/>
            </a:solidFill>
          </p:spPr>
        </p:sp>
        <p:sp>
          <p:nvSpPr>
            <p:cNvPr name="TextBox 4" id="4"/>
            <p:cNvSpPr txBox="true"/>
            <p:nvPr/>
          </p:nvSpPr>
          <p:spPr>
            <a:xfrm>
              <a:off x="0" y="-38100"/>
              <a:ext cx="3292839" cy="150164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59173" y="0"/>
            <a:ext cx="6044712" cy="5143500"/>
          </a:xfrm>
          <a:custGeom>
            <a:avLst/>
            <a:gdLst/>
            <a:ahLst/>
            <a:cxnLst/>
            <a:rect r="r" b="b" t="t" l="l"/>
            <a:pathLst>
              <a:path h="5143500" w="6044712">
                <a:moveTo>
                  <a:pt x="0" y="5143500"/>
                </a:moveTo>
                <a:lnTo>
                  <a:pt x="6044711" y="5143500"/>
                </a:lnTo>
                <a:lnTo>
                  <a:pt x="6044711" y="0"/>
                </a:lnTo>
                <a:lnTo>
                  <a:pt x="0" y="0"/>
                </a:lnTo>
                <a:lnTo>
                  <a:pt x="0" y="51435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5137150"/>
            <a:ext cx="6044712" cy="5143500"/>
          </a:xfrm>
          <a:custGeom>
            <a:avLst/>
            <a:gdLst/>
            <a:ahLst/>
            <a:cxnLst/>
            <a:rect r="r" b="b" t="t" l="l"/>
            <a:pathLst>
              <a:path h="5143500" w="6044712">
                <a:moveTo>
                  <a:pt x="0" y="0"/>
                </a:moveTo>
                <a:lnTo>
                  <a:pt x="6044712" y="0"/>
                </a:lnTo>
                <a:lnTo>
                  <a:pt x="6044712"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903132" y="1028700"/>
            <a:ext cx="1356168" cy="1231322"/>
          </a:xfrm>
          <a:custGeom>
            <a:avLst/>
            <a:gdLst/>
            <a:ahLst/>
            <a:cxnLst/>
            <a:rect r="r" b="b" t="t" l="l"/>
            <a:pathLst>
              <a:path h="1231322" w="1356168">
                <a:moveTo>
                  <a:pt x="0" y="0"/>
                </a:moveTo>
                <a:lnTo>
                  <a:pt x="1356168" y="0"/>
                </a:lnTo>
                <a:lnTo>
                  <a:pt x="1356168" y="1231322"/>
                </a:lnTo>
                <a:lnTo>
                  <a:pt x="0" y="1231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53021" y="1924961"/>
            <a:ext cx="1147937" cy="629930"/>
          </a:xfrm>
          <a:custGeom>
            <a:avLst/>
            <a:gdLst/>
            <a:ahLst/>
            <a:cxnLst/>
            <a:rect r="r" b="b" t="t" l="l"/>
            <a:pathLst>
              <a:path h="629930" w="1147937">
                <a:moveTo>
                  <a:pt x="0" y="0"/>
                </a:moveTo>
                <a:lnTo>
                  <a:pt x="1147936" y="0"/>
                </a:lnTo>
                <a:lnTo>
                  <a:pt x="1147936" y="629930"/>
                </a:lnTo>
                <a:lnTo>
                  <a:pt x="0" y="6299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6501547" y="9136648"/>
            <a:ext cx="3004961" cy="1081786"/>
          </a:xfrm>
          <a:custGeom>
            <a:avLst/>
            <a:gdLst/>
            <a:ahLst/>
            <a:cxnLst/>
            <a:rect r="r" b="b" t="t" l="l"/>
            <a:pathLst>
              <a:path h="1081786" w="3004961">
                <a:moveTo>
                  <a:pt x="0" y="0"/>
                </a:moveTo>
                <a:lnTo>
                  <a:pt x="3004961" y="0"/>
                </a:lnTo>
                <a:lnTo>
                  <a:pt x="3004961" y="1081786"/>
                </a:lnTo>
                <a:lnTo>
                  <a:pt x="0" y="10817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651676" y="3769469"/>
            <a:ext cx="10362114" cy="1800282"/>
          </a:xfrm>
          <a:prstGeom prst="rect">
            <a:avLst/>
          </a:prstGeom>
        </p:spPr>
        <p:txBody>
          <a:bodyPr anchor="t" rtlCol="false" tIns="0" lIns="0" bIns="0" rIns="0">
            <a:spAutoFit/>
          </a:bodyPr>
          <a:lstStyle/>
          <a:p>
            <a:pPr algn="ctr">
              <a:lnSpc>
                <a:spcPts val="13653"/>
              </a:lnSpc>
            </a:pPr>
            <a:r>
              <a:rPr lang="en-US" sz="13002">
                <a:solidFill>
                  <a:srgbClr val="00AEEF"/>
                </a:solidFill>
                <a:latin typeface="Open Sans Extra Bold"/>
              </a:rPr>
              <a:t>Thank You!</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205" y="535597"/>
            <a:ext cx="8721356" cy="243205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1/ Architechture </a:t>
            </a:r>
          </a:p>
          <a:p>
            <a:pPr>
              <a:lnSpc>
                <a:spcPts val="9799"/>
              </a:lnSpc>
            </a:pPr>
            <a:r>
              <a:rPr lang="en-US" sz="6999">
                <a:solidFill>
                  <a:srgbClr val="03232C"/>
                </a:solidFill>
                <a:latin typeface="Open Sans Extra Bold"/>
              </a:rPr>
              <a:t> </a:t>
            </a:r>
          </a:p>
        </p:txBody>
      </p:sp>
      <p:sp>
        <p:nvSpPr>
          <p:cNvPr name="TextBox 5" id="5"/>
          <p:cNvSpPr txBox="true"/>
          <p:nvPr/>
        </p:nvSpPr>
        <p:spPr>
          <a:xfrm rot="0">
            <a:off x="1272961" y="2272808"/>
            <a:ext cx="13369459" cy="7306310"/>
          </a:xfrm>
          <a:prstGeom prst="rect">
            <a:avLst/>
          </a:prstGeom>
        </p:spPr>
        <p:txBody>
          <a:bodyPr anchor="t" rtlCol="false" tIns="0" lIns="0" bIns="0" rIns="0">
            <a:spAutoFit/>
          </a:bodyPr>
          <a:lstStyle/>
          <a:p>
            <a:pPr algn="ctr">
              <a:lnSpc>
                <a:spcPts val="3639"/>
              </a:lnSpc>
              <a:spcBef>
                <a:spcPct val="0"/>
              </a:spcBef>
            </a:pPr>
            <a:r>
              <a:rPr lang="en-US" sz="2599">
                <a:solidFill>
                  <a:srgbClr val="03232C"/>
                </a:solidFill>
                <a:latin typeface="Open Sans Extra Bold"/>
              </a:rPr>
              <a:t>ft = σ(wf[ht−1, Xt] + bf) (6)</a:t>
            </a:r>
          </a:p>
          <a:p>
            <a:pPr algn="ctr">
              <a:lnSpc>
                <a:spcPts val="3639"/>
              </a:lnSpc>
              <a:spcBef>
                <a:spcPct val="0"/>
              </a:spcBef>
            </a:pPr>
            <a:r>
              <a:rPr lang="en-US" sz="2599">
                <a:solidFill>
                  <a:srgbClr val="03232C"/>
                </a:solidFill>
                <a:latin typeface="Open Sans Extra Bold"/>
              </a:rPr>
              <a:t>it = σ(wi[ht−1, Xt] + bi) (7)</a:t>
            </a:r>
          </a:p>
          <a:p>
            <a:pPr algn="ctr">
              <a:lnSpc>
                <a:spcPts val="3639"/>
              </a:lnSpc>
              <a:spcBef>
                <a:spcPct val="0"/>
              </a:spcBef>
            </a:pPr>
            <a:r>
              <a:rPr lang="en-US" sz="2599">
                <a:solidFill>
                  <a:srgbClr val="03232C"/>
                </a:solidFill>
                <a:latin typeface="Open Sans Extra Bold"/>
              </a:rPr>
              <a:t>ot = σ(wo[ht−1, Xt] + bo) (8)</a:t>
            </a:r>
          </a:p>
          <a:p>
            <a:pPr algn="ctr">
              <a:lnSpc>
                <a:spcPts val="3639"/>
              </a:lnSpc>
              <a:spcBef>
                <a:spcPct val="0"/>
              </a:spcBef>
            </a:pPr>
            <a:r>
              <a:rPr lang="en-US" sz="2599">
                <a:solidFill>
                  <a:srgbClr val="03232C"/>
                </a:solidFill>
                <a:latin typeface="Open Sans Extra Bold"/>
              </a:rPr>
              <a:t>at = tanh(wa[ht−1, Xt] + ba) (9)</a:t>
            </a:r>
          </a:p>
          <a:p>
            <a:pPr algn="ctr">
              <a:lnSpc>
                <a:spcPts val="3639"/>
              </a:lnSpc>
              <a:spcBef>
                <a:spcPct val="0"/>
              </a:spcBef>
            </a:pPr>
            <a:r>
              <a:rPr lang="en-US" sz="2599">
                <a:solidFill>
                  <a:srgbClr val="03232C"/>
                </a:solidFill>
                <a:latin typeface="Open Sans Extra Bold"/>
              </a:rPr>
              <a:t>ct = ft ∗ ct−1 + it ∗ at (10)</a:t>
            </a:r>
          </a:p>
          <a:p>
            <a:pPr algn="ctr">
              <a:lnSpc>
                <a:spcPts val="3639"/>
              </a:lnSpc>
              <a:spcBef>
                <a:spcPct val="0"/>
              </a:spcBef>
            </a:pPr>
            <a:r>
              <a:rPr lang="en-US" sz="2599">
                <a:solidFill>
                  <a:srgbClr val="03232C"/>
                </a:solidFill>
                <a:latin typeface="Open Sans Extra Bold"/>
              </a:rPr>
              <a:t>ht = ot ∗ tanh(ct), (11)</a:t>
            </a:r>
          </a:p>
          <a:p>
            <a:pPr algn="ctr">
              <a:lnSpc>
                <a:spcPts val="3639"/>
              </a:lnSpc>
              <a:spcBef>
                <a:spcPct val="0"/>
              </a:spcBef>
            </a:pPr>
            <a:r>
              <a:rPr lang="en-US" sz="2599">
                <a:solidFill>
                  <a:srgbClr val="03232C"/>
                </a:solidFill>
                <a:latin typeface="Open Sans Extra Bold"/>
              </a:rPr>
              <a:t>where σ is the sigmoid activation function and it can be defined as:</a:t>
            </a:r>
          </a:p>
          <a:p>
            <a:pPr algn="ctr">
              <a:lnSpc>
                <a:spcPts val="3639"/>
              </a:lnSpc>
              <a:spcBef>
                <a:spcPct val="0"/>
              </a:spcBef>
            </a:pPr>
            <a:r>
              <a:rPr lang="en-US" sz="2599">
                <a:solidFill>
                  <a:srgbClr val="03232C"/>
                </a:solidFill>
                <a:latin typeface="Open Sans Extra Bold"/>
              </a:rPr>
              <a:t>σ(x) = (1 + e−x)−1. (12)</a:t>
            </a:r>
          </a:p>
          <a:p>
            <a:pPr algn="ctr">
              <a:lnSpc>
                <a:spcPts val="3639"/>
              </a:lnSpc>
              <a:spcBef>
                <a:spcPct val="0"/>
              </a:spcBef>
            </a:pPr>
            <a:r>
              <a:rPr lang="en-US" sz="2599">
                <a:solidFill>
                  <a:srgbClr val="03232C"/>
                </a:solidFill>
                <a:latin typeface="Open Sans Extra Bold"/>
              </a:rPr>
              <a:t>The notations ft</a:t>
            </a:r>
          </a:p>
          <a:p>
            <a:pPr algn="ctr">
              <a:lnSpc>
                <a:spcPts val="3639"/>
              </a:lnSpc>
              <a:spcBef>
                <a:spcPct val="0"/>
              </a:spcBef>
            </a:pPr>
            <a:r>
              <a:rPr lang="en-US" sz="2599">
                <a:solidFill>
                  <a:srgbClr val="03232C"/>
                </a:solidFill>
                <a:latin typeface="Open Sans Extra Bold"/>
              </a:rPr>
              <a:t>, it and ot are the output values of the forget, the input and the output</a:t>
            </a:r>
          </a:p>
          <a:p>
            <a:pPr algn="ctr">
              <a:lnSpc>
                <a:spcPts val="3639"/>
              </a:lnSpc>
              <a:spcBef>
                <a:spcPct val="0"/>
              </a:spcBef>
            </a:pPr>
            <a:r>
              <a:rPr lang="en-US" sz="2599">
                <a:solidFill>
                  <a:srgbClr val="03232C"/>
                </a:solidFill>
                <a:latin typeface="Open Sans Extra Bold"/>
              </a:rPr>
              <a:t>gates, respectively. ct refers to the memory cell and at</a:t>
            </a:r>
          </a:p>
          <a:p>
            <a:pPr algn="ctr">
              <a:lnSpc>
                <a:spcPts val="3639"/>
              </a:lnSpc>
              <a:spcBef>
                <a:spcPct val="0"/>
              </a:spcBef>
            </a:pPr>
            <a:r>
              <a:rPr lang="en-US" sz="2599">
                <a:solidFill>
                  <a:srgbClr val="03232C"/>
                </a:solidFill>
                <a:latin typeface="Open Sans Extra Bold"/>
              </a:rPr>
              <a:t>is the update and the activation of</a:t>
            </a:r>
          </a:p>
          <a:p>
            <a:pPr algn="ctr">
              <a:lnSpc>
                <a:spcPts val="3639"/>
              </a:lnSpc>
              <a:spcBef>
                <a:spcPct val="0"/>
              </a:spcBef>
            </a:pPr>
            <a:r>
              <a:rPr lang="en-US" sz="2599">
                <a:solidFill>
                  <a:srgbClr val="03232C"/>
                </a:solidFill>
                <a:latin typeface="Open Sans Extra Bold"/>
              </a:rPr>
              <a:t>the current cell status. Xt</a:t>
            </a:r>
          </a:p>
          <a:p>
            <a:pPr algn="ctr">
              <a:lnSpc>
                <a:spcPts val="3639"/>
              </a:lnSpc>
              <a:spcBef>
                <a:spcPct val="0"/>
              </a:spcBef>
            </a:pPr>
            <a:r>
              <a:rPr lang="en-US" sz="2599">
                <a:solidFill>
                  <a:srgbClr val="03232C"/>
                </a:solidFill>
                <a:latin typeface="Open Sans Extra Bold"/>
              </a:rPr>
              <a:t>is the input vector and ht represents the output vector result at</a:t>
            </a:r>
          </a:p>
          <a:p>
            <a:pPr algn="ctr">
              <a:lnSpc>
                <a:spcPts val="3639"/>
              </a:lnSpc>
              <a:spcBef>
                <a:spcPct val="0"/>
              </a:spcBef>
            </a:pPr>
            <a:r>
              <a:rPr lang="en-US" sz="2599">
                <a:solidFill>
                  <a:srgbClr val="03232C"/>
                </a:solidFill>
                <a:latin typeface="Open Sans Extra Bold"/>
              </a:rPr>
              <a:t>time t. Finally, Wf ,i,a,o are the weights matrices and bf ,i,a,o</a:t>
            </a:r>
          </a:p>
          <a:p>
            <a:pPr algn="ctr">
              <a:lnSpc>
                <a:spcPts val="3639"/>
              </a:lnSpc>
              <a:spcBef>
                <a:spcPct val="0"/>
              </a:spcBef>
            </a:pPr>
            <a:r>
              <a:rPr lang="en-US" sz="2599">
                <a:solidFill>
                  <a:srgbClr val="03232C"/>
                </a:solidFill>
                <a:latin typeface="Open Sans Extra Bold"/>
              </a:rPr>
              <a:t>the bias vectors.</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07" y="0"/>
            <a:ext cx="3712845" cy="3712845"/>
          </a:xfrm>
          <a:custGeom>
            <a:avLst/>
            <a:gdLst/>
            <a:ahLst/>
            <a:cxnLst/>
            <a:rect r="r" b="b" t="t" l="l"/>
            <a:pathLst>
              <a:path h="3712845" w="3712845">
                <a:moveTo>
                  <a:pt x="0" y="0"/>
                </a:moveTo>
                <a:lnTo>
                  <a:pt x="3712845" y="0"/>
                </a:lnTo>
                <a:lnTo>
                  <a:pt x="3712845" y="3712845"/>
                </a:lnTo>
                <a:lnTo>
                  <a:pt x="0" y="3712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4350" y="2256524"/>
            <a:ext cx="5600700" cy="1543050"/>
            <a:chOff x="0" y="0"/>
            <a:chExt cx="1475081" cy="406400"/>
          </a:xfrm>
        </p:grpSpPr>
        <p:sp>
          <p:nvSpPr>
            <p:cNvPr name="Freeform 4" id="4"/>
            <p:cNvSpPr/>
            <p:nvPr/>
          </p:nvSpPr>
          <p:spPr>
            <a:xfrm flipH="false" flipV="false" rot="0">
              <a:off x="0" y="0"/>
              <a:ext cx="1475081" cy="406400"/>
            </a:xfrm>
            <a:custGeom>
              <a:avLst/>
              <a:gdLst/>
              <a:ahLst/>
              <a:cxnLst/>
              <a:rect r="r" b="b" t="t" l="l"/>
              <a:pathLst>
                <a:path h="406400" w="1475081">
                  <a:moveTo>
                    <a:pt x="0" y="0"/>
                  </a:moveTo>
                  <a:lnTo>
                    <a:pt x="1475081" y="0"/>
                  </a:lnTo>
                  <a:lnTo>
                    <a:pt x="1475081" y="406400"/>
                  </a:lnTo>
                  <a:lnTo>
                    <a:pt x="0" y="406400"/>
                  </a:lnTo>
                  <a:close/>
                </a:path>
              </a:pathLst>
            </a:custGeom>
            <a:solidFill>
              <a:srgbClr val="00AEEF"/>
            </a:solidFill>
          </p:spPr>
        </p:sp>
        <p:sp>
          <p:nvSpPr>
            <p:cNvPr name="TextBox 5" id="5"/>
            <p:cNvSpPr txBox="true"/>
            <p:nvPr/>
          </p:nvSpPr>
          <p:spPr>
            <a:xfrm>
              <a:off x="0" y="-38100"/>
              <a:ext cx="1475081" cy="444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246011" y="2793135"/>
            <a:ext cx="485610" cy="469828"/>
          </a:xfrm>
          <a:custGeom>
            <a:avLst/>
            <a:gdLst/>
            <a:ahLst/>
            <a:cxnLst/>
            <a:rect r="r" b="b" t="t" l="l"/>
            <a:pathLst>
              <a:path h="469828" w="485610">
                <a:moveTo>
                  <a:pt x="0" y="0"/>
                </a:moveTo>
                <a:lnTo>
                  <a:pt x="485610" y="0"/>
                </a:lnTo>
                <a:lnTo>
                  <a:pt x="485610" y="469828"/>
                </a:lnTo>
                <a:lnTo>
                  <a:pt x="0" y="469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731621" y="2793135"/>
            <a:ext cx="485610" cy="469828"/>
          </a:xfrm>
          <a:custGeom>
            <a:avLst/>
            <a:gdLst/>
            <a:ahLst/>
            <a:cxnLst/>
            <a:rect r="r" b="b" t="t" l="l"/>
            <a:pathLst>
              <a:path h="469828" w="485610">
                <a:moveTo>
                  <a:pt x="0" y="0"/>
                </a:moveTo>
                <a:lnTo>
                  <a:pt x="485610" y="0"/>
                </a:lnTo>
                <a:lnTo>
                  <a:pt x="485610" y="469828"/>
                </a:lnTo>
                <a:lnTo>
                  <a:pt x="0" y="469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17998" y="4208335"/>
            <a:ext cx="7653699" cy="2968655"/>
          </a:xfrm>
          <a:custGeom>
            <a:avLst/>
            <a:gdLst/>
            <a:ahLst/>
            <a:cxnLst/>
            <a:rect r="r" b="b" t="t" l="l"/>
            <a:pathLst>
              <a:path h="2968655" w="7653699">
                <a:moveTo>
                  <a:pt x="0" y="0"/>
                </a:moveTo>
                <a:lnTo>
                  <a:pt x="7653699" y="0"/>
                </a:lnTo>
                <a:lnTo>
                  <a:pt x="7653699" y="2968655"/>
                </a:lnTo>
                <a:lnTo>
                  <a:pt x="0" y="2968655"/>
                </a:lnTo>
                <a:lnTo>
                  <a:pt x="0" y="0"/>
                </a:lnTo>
                <a:close/>
              </a:path>
            </a:pathLst>
          </a:custGeom>
          <a:blipFill>
            <a:blip r:embed="rId8"/>
            <a:stretch>
              <a:fillRect l="0" t="0" r="0" b="0"/>
            </a:stretch>
          </a:blipFill>
        </p:spPr>
      </p:sp>
      <p:sp>
        <p:nvSpPr>
          <p:cNvPr name="Freeform 10" id="10"/>
          <p:cNvSpPr/>
          <p:nvPr/>
        </p:nvSpPr>
        <p:spPr>
          <a:xfrm flipH="false" flipV="false" rot="0">
            <a:off x="9144000" y="494173"/>
            <a:ext cx="6863570" cy="2533877"/>
          </a:xfrm>
          <a:custGeom>
            <a:avLst/>
            <a:gdLst/>
            <a:ahLst/>
            <a:cxnLst/>
            <a:rect r="r" b="b" t="t" l="l"/>
            <a:pathLst>
              <a:path h="2533877" w="6863570">
                <a:moveTo>
                  <a:pt x="0" y="0"/>
                </a:moveTo>
                <a:lnTo>
                  <a:pt x="6863570" y="0"/>
                </a:lnTo>
                <a:lnTo>
                  <a:pt x="6863570" y="2533876"/>
                </a:lnTo>
                <a:lnTo>
                  <a:pt x="0" y="2533876"/>
                </a:lnTo>
                <a:lnTo>
                  <a:pt x="0" y="0"/>
                </a:lnTo>
                <a:close/>
              </a:path>
            </a:pathLst>
          </a:custGeom>
          <a:blipFill>
            <a:blip r:embed="rId9"/>
            <a:stretch>
              <a:fillRect l="0" t="0" r="0" b="0"/>
            </a:stretch>
          </a:blipFill>
        </p:spPr>
      </p:sp>
      <p:sp>
        <p:nvSpPr>
          <p:cNvPr name="Freeform 11" id="11"/>
          <p:cNvSpPr/>
          <p:nvPr/>
        </p:nvSpPr>
        <p:spPr>
          <a:xfrm flipH="false" flipV="false" rot="0">
            <a:off x="8908159" y="3402406"/>
            <a:ext cx="8180297" cy="2966120"/>
          </a:xfrm>
          <a:custGeom>
            <a:avLst/>
            <a:gdLst/>
            <a:ahLst/>
            <a:cxnLst/>
            <a:rect r="r" b="b" t="t" l="l"/>
            <a:pathLst>
              <a:path h="2966120" w="8180297">
                <a:moveTo>
                  <a:pt x="0" y="0"/>
                </a:moveTo>
                <a:lnTo>
                  <a:pt x="8180297" y="0"/>
                </a:lnTo>
                <a:lnTo>
                  <a:pt x="8180297" y="2966120"/>
                </a:lnTo>
                <a:lnTo>
                  <a:pt x="0" y="2966120"/>
                </a:lnTo>
                <a:lnTo>
                  <a:pt x="0" y="0"/>
                </a:lnTo>
                <a:close/>
              </a:path>
            </a:pathLst>
          </a:custGeom>
          <a:blipFill>
            <a:blip r:embed="rId10"/>
            <a:stretch>
              <a:fillRect l="0" t="0" r="0" b="0"/>
            </a:stretch>
          </a:blipFill>
        </p:spPr>
      </p:sp>
      <p:sp>
        <p:nvSpPr>
          <p:cNvPr name="Freeform 12" id="12"/>
          <p:cNvSpPr/>
          <p:nvPr/>
        </p:nvSpPr>
        <p:spPr>
          <a:xfrm flipH="false" flipV="false" rot="0">
            <a:off x="9288071" y="6928301"/>
            <a:ext cx="7631316" cy="2653617"/>
          </a:xfrm>
          <a:custGeom>
            <a:avLst/>
            <a:gdLst/>
            <a:ahLst/>
            <a:cxnLst/>
            <a:rect r="r" b="b" t="t" l="l"/>
            <a:pathLst>
              <a:path h="2653617" w="7631316">
                <a:moveTo>
                  <a:pt x="0" y="0"/>
                </a:moveTo>
                <a:lnTo>
                  <a:pt x="7631316" y="0"/>
                </a:lnTo>
                <a:lnTo>
                  <a:pt x="7631316" y="2653617"/>
                </a:lnTo>
                <a:lnTo>
                  <a:pt x="0" y="2653617"/>
                </a:lnTo>
                <a:lnTo>
                  <a:pt x="0" y="0"/>
                </a:lnTo>
                <a:close/>
              </a:path>
            </a:pathLst>
          </a:custGeom>
          <a:blipFill>
            <a:blip r:embed="rId11"/>
            <a:stretch>
              <a:fillRect l="0" t="0" r="0" b="0"/>
            </a:stretch>
          </a:blipFill>
        </p:spPr>
      </p:sp>
      <p:sp>
        <p:nvSpPr>
          <p:cNvPr name="TextBox 13" id="13"/>
          <p:cNvSpPr txBox="true"/>
          <p:nvPr/>
        </p:nvSpPr>
        <p:spPr>
          <a:xfrm rot="0">
            <a:off x="1028700" y="2364474"/>
            <a:ext cx="4217311"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weather</a:t>
            </a:r>
          </a:p>
        </p:txBody>
      </p:sp>
      <p:sp>
        <p:nvSpPr>
          <p:cNvPr name="TextBox 14" id="14"/>
          <p:cNvSpPr txBox="true"/>
          <p:nvPr/>
        </p:nvSpPr>
        <p:spPr>
          <a:xfrm rot="0">
            <a:off x="1160317" y="7358382"/>
            <a:ext cx="5983086" cy="575943"/>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temperature difference based on the original date and forecast date</a:t>
            </a:r>
          </a:p>
        </p:txBody>
      </p:sp>
      <p:sp>
        <p:nvSpPr>
          <p:cNvPr name="TextBox 15" id="15"/>
          <p:cNvSpPr txBox="true"/>
          <p:nvPr/>
        </p:nvSpPr>
        <p:spPr>
          <a:xfrm rot="0">
            <a:off x="8471697" y="3108342"/>
            <a:ext cx="7701771"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cloudcove  of each county as function of time</a:t>
            </a:r>
          </a:p>
        </p:txBody>
      </p:sp>
      <p:sp>
        <p:nvSpPr>
          <p:cNvPr name="TextBox 16" id="16"/>
          <p:cNvSpPr txBox="true"/>
          <p:nvPr/>
        </p:nvSpPr>
        <p:spPr>
          <a:xfrm rot="0">
            <a:off x="10421519" y="6542858"/>
            <a:ext cx="5983086"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windspeed of each county as function of time</a:t>
            </a:r>
          </a:p>
        </p:txBody>
      </p:sp>
      <p:sp>
        <p:nvSpPr>
          <p:cNvPr name="TextBox 17" id="17"/>
          <p:cNvSpPr txBox="true"/>
          <p:nvPr/>
        </p:nvSpPr>
        <p:spPr>
          <a:xfrm rot="0">
            <a:off x="10059746" y="9810609"/>
            <a:ext cx="6611559" cy="280668"/>
          </a:xfrm>
          <a:prstGeom prst="rect">
            <a:avLst/>
          </a:prstGeom>
        </p:spPr>
        <p:txBody>
          <a:bodyPr anchor="t" rtlCol="false" tIns="0" lIns="0" bIns="0" rIns="0">
            <a:spAutoFit/>
          </a:bodyPr>
          <a:lstStyle/>
          <a:p>
            <a:pPr algn="ctr">
              <a:lnSpc>
                <a:spcPts val="2380"/>
              </a:lnSpc>
            </a:pPr>
            <a:r>
              <a:rPr lang="en-US" sz="1700">
                <a:solidFill>
                  <a:srgbClr val="03232C"/>
                </a:solidFill>
                <a:latin typeface="Open Sans Bold"/>
              </a:rPr>
              <a:t>shortwave_radiation of each county as function of 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9257959" y="-1318904"/>
            <a:ext cx="12108794" cy="10303483"/>
          </a:xfrm>
          <a:custGeom>
            <a:avLst/>
            <a:gdLst/>
            <a:ahLst/>
            <a:cxnLst/>
            <a:rect r="r" b="b" t="t" l="l"/>
            <a:pathLst>
              <a:path h="10303483" w="12108794">
                <a:moveTo>
                  <a:pt x="12108795" y="10303484"/>
                </a:moveTo>
                <a:lnTo>
                  <a:pt x="0" y="10303484"/>
                </a:lnTo>
                <a:lnTo>
                  <a:pt x="0" y="0"/>
                </a:lnTo>
                <a:lnTo>
                  <a:pt x="12108795" y="0"/>
                </a:lnTo>
                <a:lnTo>
                  <a:pt x="12108795" y="1030348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64196">
            <a:off x="2378480" y="3845172"/>
            <a:ext cx="1550541" cy="1122204"/>
          </a:xfrm>
          <a:custGeom>
            <a:avLst/>
            <a:gdLst/>
            <a:ahLst/>
            <a:cxnLst/>
            <a:rect r="r" b="b" t="t" l="l"/>
            <a:pathLst>
              <a:path h="1122204" w="1550541">
                <a:moveTo>
                  <a:pt x="0" y="0"/>
                </a:moveTo>
                <a:lnTo>
                  <a:pt x="1550541" y="0"/>
                </a:lnTo>
                <a:lnTo>
                  <a:pt x="1550541" y="1122204"/>
                </a:lnTo>
                <a:lnTo>
                  <a:pt x="0" y="1122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13267" y="1791932"/>
            <a:ext cx="12982867" cy="1657821"/>
          </a:xfrm>
          <a:prstGeom prst="rect">
            <a:avLst/>
          </a:prstGeom>
        </p:spPr>
        <p:txBody>
          <a:bodyPr anchor="t" rtlCol="false" tIns="0" lIns="0" bIns="0" rIns="0">
            <a:spAutoFit/>
          </a:bodyPr>
          <a:lstStyle/>
          <a:p>
            <a:pPr>
              <a:lnSpc>
                <a:spcPts val="13624"/>
              </a:lnSpc>
            </a:pPr>
            <a:r>
              <a:rPr lang="en-US" sz="9731">
                <a:solidFill>
                  <a:srgbClr val="1B75BC"/>
                </a:solidFill>
                <a:latin typeface="Open Sans Extra Bold"/>
              </a:rPr>
              <a:t>Merge the Dataset</a:t>
            </a:r>
          </a:p>
        </p:txBody>
      </p:sp>
      <p:sp>
        <p:nvSpPr>
          <p:cNvPr name="Freeform 5" id="5"/>
          <p:cNvSpPr/>
          <p:nvPr/>
        </p:nvSpPr>
        <p:spPr>
          <a:xfrm flipH="false" flipV="false" rot="7664196">
            <a:off x="8980999" y="3845172"/>
            <a:ext cx="1550541" cy="1122204"/>
          </a:xfrm>
          <a:custGeom>
            <a:avLst/>
            <a:gdLst/>
            <a:ahLst/>
            <a:cxnLst/>
            <a:rect r="r" b="b" t="t" l="l"/>
            <a:pathLst>
              <a:path h="1122204" w="1550541">
                <a:moveTo>
                  <a:pt x="0" y="0"/>
                </a:moveTo>
                <a:lnTo>
                  <a:pt x="1550541" y="0"/>
                </a:lnTo>
                <a:lnTo>
                  <a:pt x="1550541" y="1122204"/>
                </a:lnTo>
                <a:lnTo>
                  <a:pt x="0" y="1122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635905" y="6438823"/>
            <a:ext cx="4995879" cy="3848177"/>
          </a:xfrm>
          <a:custGeom>
            <a:avLst/>
            <a:gdLst/>
            <a:ahLst/>
            <a:cxnLst/>
            <a:rect r="r" b="b" t="t" l="l"/>
            <a:pathLst>
              <a:path h="3848177" w="4995879">
                <a:moveTo>
                  <a:pt x="0" y="0"/>
                </a:moveTo>
                <a:lnTo>
                  <a:pt x="4995878" y="0"/>
                </a:lnTo>
                <a:lnTo>
                  <a:pt x="4995878" y="3848177"/>
                </a:lnTo>
                <a:lnTo>
                  <a:pt x="0" y="3848177"/>
                </a:lnTo>
                <a:lnTo>
                  <a:pt x="0" y="0"/>
                </a:lnTo>
                <a:close/>
              </a:path>
            </a:pathLst>
          </a:custGeom>
          <a:blipFill>
            <a:blip r:embed="rId6"/>
            <a:stretch>
              <a:fillRect l="0" t="0" r="0" b="0"/>
            </a:stretch>
          </a:blipFill>
        </p:spPr>
      </p:sp>
      <p:sp>
        <p:nvSpPr>
          <p:cNvPr name="TextBox 7" id="7"/>
          <p:cNvSpPr txBox="true"/>
          <p:nvPr/>
        </p:nvSpPr>
        <p:spPr>
          <a:xfrm rot="0">
            <a:off x="713267" y="4871623"/>
            <a:ext cx="488096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production.csv</a:t>
            </a:r>
          </a:p>
        </p:txBody>
      </p:sp>
      <p:sp>
        <p:nvSpPr>
          <p:cNvPr name="TextBox 8" id="8"/>
          <p:cNvSpPr txBox="true"/>
          <p:nvPr/>
        </p:nvSpPr>
        <p:spPr>
          <a:xfrm rot="0">
            <a:off x="6667193" y="4871623"/>
            <a:ext cx="617815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consommation.csv</a:t>
            </a:r>
          </a:p>
        </p:txBody>
      </p:sp>
      <p:sp>
        <p:nvSpPr>
          <p:cNvPr name="Freeform 9" id="9"/>
          <p:cNvSpPr/>
          <p:nvPr/>
        </p:nvSpPr>
        <p:spPr>
          <a:xfrm flipH="false" flipV="false" rot="0">
            <a:off x="961516" y="6438823"/>
            <a:ext cx="4812263" cy="3848177"/>
          </a:xfrm>
          <a:custGeom>
            <a:avLst/>
            <a:gdLst/>
            <a:ahLst/>
            <a:cxnLst/>
            <a:rect r="r" b="b" t="t" l="l"/>
            <a:pathLst>
              <a:path h="3848177" w="4812263">
                <a:moveTo>
                  <a:pt x="0" y="0"/>
                </a:moveTo>
                <a:lnTo>
                  <a:pt x="4812263" y="0"/>
                </a:lnTo>
                <a:lnTo>
                  <a:pt x="4812263" y="3848177"/>
                </a:lnTo>
                <a:lnTo>
                  <a:pt x="0" y="3848177"/>
                </a:lnTo>
                <a:lnTo>
                  <a:pt x="0" y="0"/>
                </a:lnTo>
                <a:close/>
              </a:path>
            </a:pathLst>
          </a:custGeom>
          <a:blipFill>
            <a:blip r:embed="rId6"/>
            <a:stretch>
              <a:fillRect l="-1907" t="0" r="-190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93296">
            <a:off x="10998987" y="-359784"/>
            <a:ext cx="7914990" cy="17514599"/>
            <a:chOff x="0" y="0"/>
            <a:chExt cx="2084606" cy="4612898"/>
          </a:xfrm>
        </p:grpSpPr>
        <p:sp>
          <p:nvSpPr>
            <p:cNvPr name="Freeform 3" id="3"/>
            <p:cNvSpPr/>
            <p:nvPr/>
          </p:nvSpPr>
          <p:spPr>
            <a:xfrm flipH="false" flipV="false" rot="0">
              <a:off x="0" y="0"/>
              <a:ext cx="2084606" cy="4612898"/>
            </a:xfrm>
            <a:custGeom>
              <a:avLst/>
              <a:gdLst/>
              <a:ahLst/>
              <a:cxnLst/>
              <a:rect r="r" b="b" t="t" l="l"/>
              <a:pathLst>
                <a:path h="4612898" w="2084606">
                  <a:moveTo>
                    <a:pt x="0" y="0"/>
                  </a:moveTo>
                  <a:lnTo>
                    <a:pt x="2084606" y="0"/>
                  </a:lnTo>
                  <a:lnTo>
                    <a:pt x="2084606" y="4612898"/>
                  </a:lnTo>
                  <a:lnTo>
                    <a:pt x="0" y="4612898"/>
                  </a:lnTo>
                  <a:close/>
                </a:path>
              </a:pathLst>
            </a:custGeom>
            <a:solidFill>
              <a:srgbClr val="DBF2FA"/>
            </a:solidFill>
          </p:spPr>
        </p:sp>
        <p:sp>
          <p:nvSpPr>
            <p:cNvPr name="TextBox 4" id="4"/>
            <p:cNvSpPr txBox="true"/>
            <p:nvPr/>
          </p:nvSpPr>
          <p:spPr>
            <a:xfrm>
              <a:off x="0" y="-38100"/>
              <a:ext cx="2084606" cy="465099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2133501" y="-2646203"/>
            <a:ext cx="7802217" cy="10287000"/>
          </a:xfrm>
          <a:custGeom>
            <a:avLst/>
            <a:gdLst/>
            <a:ahLst/>
            <a:cxnLst/>
            <a:rect r="r" b="b" t="t" l="l"/>
            <a:pathLst>
              <a:path h="10287000" w="7802217">
                <a:moveTo>
                  <a:pt x="0" y="10287000"/>
                </a:moveTo>
                <a:lnTo>
                  <a:pt x="7802217" y="10287000"/>
                </a:lnTo>
                <a:lnTo>
                  <a:pt x="7802217" y="0"/>
                </a:lnTo>
                <a:lnTo>
                  <a:pt x="0" y="0"/>
                </a:lnTo>
                <a:lnTo>
                  <a:pt x="0" y="10287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5056012" y="6218974"/>
            <a:ext cx="3231988" cy="4114800"/>
          </a:xfrm>
          <a:custGeom>
            <a:avLst/>
            <a:gdLst/>
            <a:ahLst/>
            <a:cxnLst/>
            <a:rect r="r" b="b" t="t" l="l"/>
            <a:pathLst>
              <a:path h="4114800" w="3231988">
                <a:moveTo>
                  <a:pt x="3231988" y="0"/>
                </a:moveTo>
                <a:lnTo>
                  <a:pt x="0" y="0"/>
                </a:lnTo>
                <a:lnTo>
                  <a:pt x="0" y="4114800"/>
                </a:lnTo>
                <a:lnTo>
                  <a:pt x="3231988" y="4114800"/>
                </a:lnTo>
                <a:lnTo>
                  <a:pt x="323198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602445" y="1028700"/>
            <a:ext cx="5685555" cy="192731"/>
          </a:xfrm>
          <a:custGeom>
            <a:avLst/>
            <a:gdLst/>
            <a:ahLst/>
            <a:cxnLst/>
            <a:rect r="r" b="b" t="t" l="l"/>
            <a:pathLst>
              <a:path h="192731" w="5685555">
                <a:moveTo>
                  <a:pt x="0" y="0"/>
                </a:moveTo>
                <a:lnTo>
                  <a:pt x="5685555" y="0"/>
                </a:lnTo>
                <a:lnTo>
                  <a:pt x="5685555" y="192731"/>
                </a:lnTo>
                <a:lnTo>
                  <a:pt x="0" y="192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78425" y="2588530"/>
            <a:ext cx="13242318" cy="1397742"/>
          </a:xfrm>
          <a:prstGeom prst="rect">
            <a:avLst/>
          </a:prstGeom>
        </p:spPr>
        <p:txBody>
          <a:bodyPr anchor="t" rtlCol="false" tIns="0" lIns="0" bIns="0" rIns="0">
            <a:spAutoFit/>
          </a:bodyPr>
          <a:lstStyle/>
          <a:p>
            <a:pPr>
              <a:lnSpc>
                <a:spcPts val="11378"/>
              </a:lnSpc>
            </a:pPr>
            <a:r>
              <a:rPr lang="en-US" sz="8127">
                <a:solidFill>
                  <a:srgbClr val="2379BE"/>
                </a:solidFill>
                <a:latin typeface="Open Sans Extra Bold"/>
              </a:rPr>
              <a:t>1/ Consumption analysis</a:t>
            </a:r>
          </a:p>
        </p:txBody>
      </p:sp>
      <p:sp>
        <p:nvSpPr>
          <p:cNvPr name="TextBox 9" id="9"/>
          <p:cNvSpPr txBox="true"/>
          <p:nvPr/>
        </p:nvSpPr>
        <p:spPr>
          <a:xfrm rot="0">
            <a:off x="4228445" y="4423037"/>
            <a:ext cx="6721822" cy="2980690"/>
          </a:xfrm>
          <a:prstGeom prst="rect">
            <a:avLst/>
          </a:prstGeom>
        </p:spPr>
        <p:txBody>
          <a:bodyPr anchor="t" rtlCol="false" tIns="0" lIns="0" bIns="0" rIns="0">
            <a:spAutoFit/>
          </a:bodyPr>
          <a:lstStyle/>
          <a:p>
            <a:pPr>
              <a:lnSpc>
                <a:spcPts val="4759"/>
              </a:lnSpc>
            </a:pPr>
            <a:r>
              <a:rPr lang="en-US" sz="3399">
                <a:solidFill>
                  <a:srgbClr val="2379BE"/>
                </a:solidFill>
                <a:latin typeface="Open Sans"/>
              </a:rPr>
              <a:t>1</a:t>
            </a:r>
            <a:r>
              <a:rPr lang="en-US" sz="3399">
                <a:solidFill>
                  <a:srgbClr val="2379BE"/>
                </a:solidFill>
                <a:latin typeface="Open Sans"/>
              </a:rPr>
              <a:t>. Feature creation</a:t>
            </a:r>
          </a:p>
          <a:p>
            <a:pPr>
              <a:lnSpc>
                <a:spcPts val="4759"/>
              </a:lnSpc>
            </a:pPr>
            <a:r>
              <a:rPr lang="en-US" sz="3399">
                <a:solidFill>
                  <a:srgbClr val="2379BE"/>
                </a:solidFill>
                <a:latin typeface="Open Sans"/>
              </a:rPr>
              <a:t>2</a:t>
            </a:r>
            <a:r>
              <a:rPr lang="en-US" sz="3399">
                <a:solidFill>
                  <a:srgbClr val="2379BE"/>
                </a:solidFill>
                <a:latin typeface="Open Sans"/>
              </a:rPr>
              <a:t>. Statistical approach</a:t>
            </a:r>
          </a:p>
          <a:p>
            <a:pPr>
              <a:lnSpc>
                <a:spcPts val="4759"/>
              </a:lnSpc>
            </a:pPr>
            <a:r>
              <a:rPr lang="en-US" sz="3399">
                <a:solidFill>
                  <a:srgbClr val="2379BE"/>
                </a:solidFill>
                <a:latin typeface="Open Sans"/>
              </a:rPr>
              <a:t>3</a:t>
            </a:r>
            <a:r>
              <a:rPr lang="en-US" sz="3399">
                <a:solidFill>
                  <a:srgbClr val="2379BE"/>
                </a:solidFill>
                <a:latin typeface="Open Sans"/>
              </a:rPr>
              <a:t>. Mutual information</a:t>
            </a:r>
          </a:p>
          <a:p>
            <a:pPr algn="ctr">
              <a:lnSpc>
                <a:spcPts val="4759"/>
              </a:lnSpc>
            </a:pPr>
            <a:r>
              <a:rPr lang="en-US" sz="3399">
                <a:solidFill>
                  <a:srgbClr val="2379BE"/>
                </a:solidFill>
                <a:latin typeface="Open Sans"/>
              </a:rPr>
              <a:t>4</a:t>
            </a:r>
            <a:r>
              <a:rPr lang="en-US" sz="3399">
                <a:solidFill>
                  <a:srgbClr val="2379BE"/>
                </a:solidFill>
                <a:latin typeface="Open Sans"/>
              </a:rPr>
              <a:t>. Utilizing XGBoost and Random </a:t>
            </a:r>
          </a:p>
          <a:p>
            <a:pPr algn="just">
              <a:lnSpc>
                <a:spcPts val="4759"/>
              </a:lnSpc>
            </a:pPr>
            <a:r>
              <a:rPr lang="en-US" sz="3399">
                <a:solidFill>
                  <a:srgbClr val="2379BE"/>
                </a:solidFill>
                <a:latin typeface="Open Sans"/>
              </a:rPr>
              <a:t>Forest for feature classification</a:t>
            </a:r>
            <a:r>
              <a:rPr lang="en-US" sz="3399">
                <a:solidFill>
                  <a:srgbClr val="2379BE"/>
                </a:solidFill>
                <a:latin typeface="Open Sans"/>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793922" y="1935153"/>
            <a:ext cx="12131416" cy="10322732"/>
          </a:xfrm>
          <a:custGeom>
            <a:avLst/>
            <a:gdLst/>
            <a:ahLst/>
            <a:cxnLst/>
            <a:rect r="r" b="b" t="t" l="l"/>
            <a:pathLst>
              <a:path h="10322732" w="12131416">
                <a:moveTo>
                  <a:pt x="12131416" y="0"/>
                </a:moveTo>
                <a:lnTo>
                  <a:pt x="0" y="0"/>
                </a:lnTo>
                <a:lnTo>
                  <a:pt x="0" y="10322733"/>
                </a:lnTo>
                <a:lnTo>
                  <a:pt x="12131416" y="10322733"/>
                </a:lnTo>
                <a:lnTo>
                  <a:pt x="121314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75903" y="3117062"/>
            <a:ext cx="6886270" cy="6886270"/>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4"/>
              <a:stretch>
                <a:fillRect l="-2686" t="0" r="-235170" b="0"/>
              </a:stretch>
            </a:blipFill>
          </p:spPr>
        </p:sp>
      </p:grpSp>
      <p:grpSp>
        <p:nvGrpSpPr>
          <p:cNvPr name="Group 5" id="5"/>
          <p:cNvGrpSpPr/>
          <p:nvPr/>
        </p:nvGrpSpPr>
        <p:grpSpPr>
          <a:xfrm rot="0">
            <a:off x="0" y="3754536"/>
            <a:ext cx="8960679" cy="3688089"/>
            <a:chOff x="0" y="0"/>
            <a:chExt cx="2360014" cy="971348"/>
          </a:xfrm>
        </p:grpSpPr>
        <p:sp>
          <p:nvSpPr>
            <p:cNvPr name="Freeform 6" id="6"/>
            <p:cNvSpPr/>
            <p:nvPr/>
          </p:nvSpPr>
          <p:spPr>
            <a:xfrm flipH="false" flipV="false" rot="0">
              <a:off x="0" y="0"/>
              <a:ext cx="2360014" cy="971348"/>
            </a:xfrm>
            <a:custGeom>
              <a:avLst/>
              <a:gdLst/>
              <a:ahLst/>
              <a:cxnLst/>
              <a:rect r="r" b="b" t="t" l="l"/>
              <a:pathLst>
                <a:path h="971348" w="2360014">
                  <a:moveTo>
                    <a:pt x="0" y="0"/>
                  </a:moveTo>
                  <a:lnTo>
                    <a:pt x="2360014" y="0"/>
                  </a:lnTo>
                  <a:lnTo>
                    <a:pt x="2360014" y="971348"/>
                  </a:lnTo>
                  <a:lnTo>
                    <a:pt x="0" y="971348"/>
                  </a:lnTo>
                  <a:close/>
                </a:path>
              </a:pathLst>
            </a:custGeom>
            <a:solidFill>
              <a:srgbClr val="1E2742"/>
            </a:solidFill>
          </p:spPr>
        </p:sp>
        <p:sp>
          <p:nvSpPr>
            <p:cNvPr name="TextBox 7" id="7"/>
            <p:cNvSpPr txBox="true"/>
            <p:nvPr/>
          </p:nvSpPr>
          <p:spPr>
            <a:xfrm>
              <a:off x="0" y="-38100"/>
              <a:ext cx="2360014" cy="10094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0" y="0"/>
            <a:ext cx="3870307" cy="3870307"/>
          </a:xfrm>
          <a:custGeom>
            <a:avLst/>
            <a:gdLst/>
            <a:ahLst/>
            <a:cxnLst/>
            <a:rect r="r" b="b" t="t" l="l"/>
            <a:pathLst>
              <a:path h="3870307" w="3870307">
                <a:moveTo>
                  <a:pt x="0" y="3870307"/>
                </a:moveTo>
                <a:lnTo>
                  <a:pt x="3870307" y="3870307"/>
                </a:lnTo>
                <a:lnTo>
                  <a:pt x="3870307" y="0"/>
                </a:lnTo>
                <a:lnTo>
                  <a:pt x="0" y="0"/>
                </a:lnTo>
                <a:lnTo>
                  <a:pt x="0" y="387030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9022309"/>
            <a:ext cx="3275918" cy="1797660"/>
          </a:xfrm>
          <a:custGeom>
            <a:avLst/>
            <a:gdLst/>
            <a:ahLst/>
            <a:cxnLst/>
            <a:rect r="r" b="b" t="t" l="l"/>
            <a:pathLst>
              <a:path h="1797660" w="3275918">
                <a:moveTo>
                  <a:pt x="0" y="0"/>
                </a:moveTo>
                <a:lnTo>
                  <a:pt x="3275918" y="0"/>
                </a:lnTo>
                <a:lnTo>
                  <a:pt x="3275918" y="1797660"/>
                </a:lnTo>
                <a:lnTo>
                  <a:pt x="0" y="1797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304676" y="1089887"/>
            <a:ext cx="10678789" cy="1589025"/>
          </a:xfrm>
          <a:prstGeom prst="rect">
            <a:avLst/>
          </a:prstGeom>
        </p:spPr>
        <p:txBody>
          <a:bodyPr anchor="t" rtlCol="false" tIns="0" lIns="0" bIns="0" rIns="0">
            <a:spAutoFit/>
          </a:bodyPr>
          <a:lstStyle/>
          <a:p>
            <a:pPr>
              <a:lnSpc>
                <a:spcPts val="13012"/>
              </a:lnSpc>
            </a:pPr>
            <a:r>
              <a:rPr lang="en-US" sz="9294">
                <a:solidFill>
                  <a:srgbClr val="262262"/>
                </a:solidFill>
                <a:latin typeface="Open Sans Extra Bold"/>
              </a:rPr>
              <a:t>Feature Creation</a:t>
            </a:r>
          </a:p>
        </p:txBody>
      </p:sp>
      <p:sp>
        <p:nvSpPr>
          <p:cNvPr name="TextBox 11" id="11"/>
          <p:cNvSpPr txBox="true"/>
          <p:nvPr/>
        </p:nvSpPr>
        <p:spPr>
          <a:xfrm rot="0">
            <a:off x="454535" y="4789270"/>
            <a:ext cx="7552190" cy="1580520"/>
          </a:xfrm>
          <a:prstGeom prst="rect">
            <a:avLst/>
          </a:prstGeom>
        </p:spPr>
        <p:txBody>
          <a:bodyPr anchor="t" rtlCol="false" tIns="0" lIns="0" bIns="0" rIns="0">
            <a:spAutoFit/>
          </a:bodyPr>
          <a:lstStyle/>
          <a:p>
            <a:pPr>
              <a:lnSpc>
                <a:spcPts val="3184"/>
              </a:lnSpc>
            </a:pPr>
          </a:p>
          <a:p>
            <a:pPr>
              <a:lnSpc>
                <a:spcPts val="3184"/>
              </a:lnSpc>
            </a:pPr>
            <a:r>
              <a:rPr lang="en-US" sz="2274">
                <a:solidFill>
                  <a:srgbClr val="FFFFFF"/>
                </a:solidFill>
                <a:latin typeface="Open Sans"/>
              </a:rPr>
              <a:t>I've created a new feature that captures the significance of consumption at different hours and days. We believe this information will be valuable for training our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1400" y="543274"/>
            <a:ext cx="10611946" cy="1543050"/>
            <a:chOff x="0" y="0"/>
            <a:chExt cx="2794916" cy="406400"/>
          </a:xfrm>
        </p:grpSpPr>
        <p:sp>
          <p:nvSpPr>
            <p:cNvPr name="Freeform 3" id="3"/>
            <p:cNvSpPr/>
            <p:nvPr/>
          </p:nvSpPr>
          <p:spPr>
            <a:xfrm flipH="false" flipV="false" rot="0">
              <a:off x="0" y="0"/>
              <a:ext cx="2794916" cy="406400"/>
            </a:xfrm>
            <a:custGeom>
              <a:avLst/>
              <a:gdLst/>
              <a:ahLst/>
              <a:cxnLst/>
              <a:rect r="r" b="b" t="t" l="l"/>
              <a:pathLst>
                <a:path h="406400" w="2794916">
                  <a:moveTo>
                    <a:pt x="0" y="0"/>
                  </a:moveTo>
                  <a:lnTo>
                    <a:pt x="2794916" y="0"/>
                  </a:lnTo>
                  <a:lnTo>
                    <a:pt x="2794916" y="406400"/>
                  </a:lnTo>
                  <a:lnTo>
                    <a:pt x="0" y="406400"/>
                  </a:lnTo>
                  <a:close/>
                </a:path>
              </a:pathLst>
            </a:custGeom>
            <a:solidFill>
              <a:srgbClr val="00AEEF"/>
            </a:solidFill>
          </p:spPr>
        </p:sp>
        <p:sp>
          <p:nvSpPr>
            <p:cNvPr name="TextBox 4" id="4"/>
            <p:cNvSpPr txBox="true"/>
            <p:nvPr/>
          </p:nvSpPr>
          <p:spPr>
            <a:xfrm>
              <a:off x="0" y="-38100"/>
              <a:ext cx="2794916"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7783371"/>
            <a:ext cx="2545923" cy="2545923"/>
          </a:xfrm>
          <a:custGeom>
            <a:avLst/>
            <a:gdLst/>
            <a:ahLst/>
            <a:cxnLst/>
            <a:rect r="r" b="b" t="t" l="l"/>
            <a:pathLst>
              <a:path h="2545923" w="2545923">
                <a:moveTo>
                  <a:pt x="0" y="0"/>
                </a:moveTo>
                <a:lnTo>
                  <a:pt x="2545923" y="0"/>
                </a:lnTo>
                <a:lnTo>
                  <a:pt x="2545923" y="2545923"/>
                </a:lnTo>
                <a:lnTo>
                  <a:pt x="0" y="2545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98380" y="2282276"/>
            <a:ext cx="12963535" cy="6694984"/>
          </a:xfrm>
          <a:custGeom>
            <a:avLst/>
            <a:gdLst/>
            <a:ahLst/>
            <a:cxnLst/>
            <a:rect r="r" b="b" t="t" l="l"/>
            <a:pathLst>
              <a:path h="6694984" w="12963535">
                <a:moveTo>
                  <a:pt x="0" y="0"/>
                </a:moveTo>
                <a:lnTo>
                  <a:pt x="12963535" y="0"/>
                </a:lnTo>
                <a:lnTo>
                  <a:pt x="12963535" y="6694983"/>
                </a:lnTo>
                <a:lnTo>
                  <a:pt x="0" y="6694983"/>
                </a:lnTo>
                <a:lnTo>
                  <a:pt x="0" y="0"/>
                </a:lnTo>
                <a:close/>
              </a:path>
            </a:pathLst>
          </a:custGeom>
          <a:blipFill>
            <a:blip r:embed="rId4"/>
            <a:stretch>
              <a:fillRect l="0" t="0" r="0" b="0"/>
            </a:stretch>
          </a:blipFill>
        </p:spPr>
      </p:sp>
      <p:sp>
        <p:nvSpPr>
          <p:cNvPr name="TextBox 7" id="7"/>
          <p:cNvSpPr txBox="true"/>
          <p:nvPr/>
        </p:nvSpPr>
        <p:spPr>
          <a:xfrm rot="0">
            <a:off x="223882" y="651224"/>
            <a:ext cx="9680902" cy="1193800"/>
          </a:xfrm>
          <a:prstGeom prst="rect">
            <a:avLst/>
          </a:prstGeom>
        </p:spPr>
        <p:txBody>
          <a:bodyPr anchor="t" rtlCol="false" tIns="0" lIns="0" bIns="0" rIns="0">
            <a:spAutoFit/>
          </a:bodyPr>
          <a:lstStyle/>
          <a:p>
            <a:pPr>
              <a:lnSpc>
                <a:spcPts val="9799"/>
              </a:lnSpc>
            </a:pPr>
            <a:r>
              <a:rPr lang="en-US" sz="6999">
                <a:solidFill>
                  <a:srgbClr val="03232C"/>
                </a:solidFill>
                <a:latin typeface="Open Sans Extra Bold"/>
              </a:rPr>
              <a:t>Statistical approach </a:t>
            </a:r>
          </a:p>
        </p:txBody>
      </p:sp>
      <p:sp>
        <p:nvSpPr>
          <p:cNvPr name="Freeform 8" id="8"/>
          <p:cNvSpPr/>
          <p:nvPr/>
        </p:nvSpPr>
        <p:spPr>
          <a:xfrm flipH="false" flipV="false" rot="10722706">
            <a:off x="15405983" y="-244261"/>
            <a:ext cx="2545923" cy="2545923"/>
          </a:xfrm>
          <a:custGeom>
            <a:avLst/>
            <a:gdLst/>
            <a:ahLst/>
            <a:cxnLst/>
            <a:rect r="r" b="b" t="t" l="l"/>
            <a:pathLst>
              <a:path h="2545923" w="2545923">
                <a:moveTo>
                  <a:pt x="0" y="0"/>
                </a:moveTo>
                <a:lnTo>
                  <a:pt x="2545923" y="0"/>
                </a:lnTo>
                <a:lnTo>
                  <a:pt x="2545923" y="2545922"/>
                </a:lnTo>
                <a:lnTo>
                  <a:pt x="0" y="254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844229" y="9077961"/>
            <a:ext cx="11027481" cy="1180464"/>
          </a:xfrm>
          <a:prstGeom prst="rect">
            <a:avLst/>
          </a:prstGeom>
        </p:spPr>
        <p:txBody>
          <a:bodyPr anchor="t" rtlCol="false" tIns="0" lIns="0" bIns="0" rIns="0">
            <a:spAutoFit/>
          </a:bodyPr>
          <a:lstStyle/>
          <a:p>
            <a:pPr algn="ctr">
              <a:lnSpc>
                <a:spcPts val="4760"/>
              </a:lnSpc>
            </a:pPr>
            <a:r>
              <a:rPr lang="en-US" sz="3400">
                <a:solidFill>
                  <a:srgbClr val="03232C"/>
                </a:solidFill>
                <a:latin typeface="Open Sans Bold"/>
              </a:rPr>
              <a:t>decomposition for each client the evolution of target into: trend and seasonal and reside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DAF_SiyeK0o</dc:identifier>
  <dcterms:modified xsi:type="dcterms:W3CDTF">2011-08-01T06:04:30Z</dcterms:modified>
  <cp:revision>1</cp:revision>
  <dc:title>Social Media</dc:title>
</cp:coreProperties>
</file>